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88" r:id="rId5"/>
    <p:sldId id="300" r:id="rId6"/>
    <p:sldId id="317" r:id="rId7"/>
    <p:sldId id="327" r:id="rId8"/>
    <p:sldId id="324" r:id="rId9"/>
    <p:sldId id="30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A2C54F-D48A-4963-BADF-FA5C09D6A193}">
          <p14:sldIdLst>
            <p14:sldId id="288"/>
            <p14:sldId id="300"/>
            <p14:sldId id="317"/>
            <p14:sldId id="327"/>
            <p14:sldId id="324"/>
            <p14:sldId id="3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927"/>
    <a:srgbClr val="00685E"/>
    <a:srgbClr val="FFB500"/>
    <a:srgbClr val="43B02A"/>
    <a:srgbClr val="00B0B9"/>
    <a:srgbClr val="00629B"/>
    <a:srgbClr val="DC4405"/>
    <a:srgbClr val="929292"/>
    <a:srgbClr val="DFDFDF"/>
    <a:srgbClr val="007E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29"/>
    <p:restoredTop sz="94651"/>
  </p:normalViewPr>
  <p:slideViewPr>
    <p:cSldViewPr snapToGrid="0">
      <p:cViewPr varScale="1">
        <p:scale>
          <a:sx n="72" d="100"/>
          <a:sy n="72" d="100"/>
        </p:scale>
        <p:origin x="474" y="5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648" y="14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D96917-8BF0-44DF-B2C3-BAA85BB132E4}" type="datetimeFigureOut">
              <a:rPr lang="en-US" smtClean="0"/>
              <a:t>9/27/2022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0DC473-E642-4D69-96D5-6ADADB6D892B}" type="slidenum">
              <a:rPr lang="en-US" smtClean="0"/>
              <a:t>‹#›</a:t>
            </a:fld>
            <a:endParaRPr lang="en-US"/>
          </a:p>
        </p:txBody>
      </p:sp>
    </p:spTree>
    <p:extLst>
      <p:ext uri="{BB962C8B-B14F-4D97-AF65-F5344CB8AC3E}">
        <p14:creationId xmlns:p14="http://schemas.microsoft.com/office/powerpoint/2010/main" val="3502312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442F2-8DE6-E747-89AD-8EA2E4B091F6}" type="datetimeFigureOut">
              <a:rPr lang="en-US" smtClean="0"/>
              <a:t>9/27/2022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15AA0-0AB1-4D47-AB11-A5717F969931}" type="slidenum">
              <a:rPr lang="en-US" smtClean="0"/>
              <a:t>‹#›</a:t>
            </a:fld>
            <a:endParaRPr lang="en-US"/>
          </a:p>
        </p:txBody>
      </p:sp>
    </p:spTree>
    <p:extLst>
      <p:ext uri="{BB962C8B-B14F-4D97-AF65-F5344CB8AC3E}">
        <p14:creationId xmlns:p14="http://schemas.microsoft.com/office/powerpoint/2010/main" val="2097539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3799"/>
            <a:ext cx="10363200" cy="1232281"/>
          </a:xfrm>
        </p:spPr>
        <p:txBody>
          <a:bodyPr/>
          <a:lstStyle>
            <a:lvl1pPr>
              <a:defRPr b="1" i="0">
                <a:latin typeface="Franklin Gothic Heavy" panose="020B06030201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108961"/>
            <a:ext cx="8534400" cy="822960"/>
          </a:xfrm>
        </p:spPr>
        <p:txBody>
          <a:bodyPr>
            <a:normAutofit/>
          </a:bodyPr>
          <a:lstStyle>
            <a:lvl1pPr marL="0" indent="0" algn="ctr" defTabSz="457200" rtl="0" eaLnBrk="1" latinLnBrk="0" hangingPunct="1">
              <a:spcBef>
                <a:spcPct val="20000"/>
              </a:spcBef>
              <a:buFont typeface="Arial"/>
              <a:buNone/>
              <a:defRPr lang="en-US" sz="3900" b="1" kern="1200" dirty="0">
                <a:solidFill>
                  <a:srgbClr val="00685E"/>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C2F651B9-F8DC-4FBD-966A-7F8642A81A4E}"/>
              </a:ext>
            </a:extLst>
          </p:cNvPr>
          <p:cNvSpPr>
            <a:spLocks noGrp="1"/>
          </p:cNvSpPr>
          <p:nvPr>
            <p:ph type="sldNum" sz="quarter" idx="4"/>
          </p:nvPr>
        </p:nvSpPr>
        <p:spPr>
          <a:xfrm>
            <a:off x="8725408" y="6339333"/>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210503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830389"/>
            <a:ext cx="10972800" cy="4375340"/>
          </a:xfrm>
        </p:spPr>
        <p:txBody>
          <a:bodyPr/>
          <a:lstStyle>
            <a:lvl1pPr>
              <a:defRPr sz="3600"/>
            </a:lvl1pPr>
            <a:lvl2pPr marL="914400" indent="-457200">
              <a:buFont typeface="Arial" panose="020B0604020202020204" pitchFamily="34" charset="0"/>
              <a:buChar char="•"/>
              <a:defRPr sz="3200" b="0"/>
            </a:lvl2pPr>
            <a:lvl3pPr>
              <a:defRPr sz="2800"/>
            </a:lvl3pPr>
          </a:lstStyle>
          <a:p>
            <a:pPr lvl="0"/>
            <a:r>
              <a:rPr lang="en-US" dirty="0"/>
              <a:t>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5803E6AF-22B7-46F6-AB99-4C0C4F48B7DE}"/>
              </a:ext>
            </a:extLst>
          </p:cNvPr>
          <p:cNvSpPr>
            <a:spLocks noGrp="1"/>
          </p:cNvSpPr>
          <p:nvPr>
            <p:ph type="sldNum" sz="quarter" idx="4"/>
          </p:nvPr>
        </p:nvSpPr>
        <p:spPr>
          <a:xfrm>
            <a:off x="8733536" y="633196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30474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FEA0D8A0-1C54-4B38-A054-E5320097F46D}"/>
              </a:ext>
            </a:extLst>
          </p:cNvPr>
          <p:cNvSpPr>
            <a:spLocks noGrp="1"/>
          </p:cNvSpPr>
          <p:nvPr>
            <p:ph type="sldNum" sz="quarter" idx="4"/>
          </p:nvPr>
        </p:nvSpPr>
        <p:spPr>
          <a:xfrm>
            <a:off x="8737516" y="630275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8363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7294"/>
            <a:ext cx="10972800" cy="752908"/>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8FD7CABF-27B5-44E4-AAD4-5F300653A69D}"/>
              </a:ext>
            </a:extLst>
          </p:cNvPr>
          <p:cNvSpPr>
            <a:spLocks noGrp="1"/>
          </p:cNvSpPr>
          <p:nvPr>
            <p:ph type="sldNum" sz="quarter" idx="4"/>
          </p:nvPr>
        </p:nvSpPr>
        <p:spPr>
          <a:xfrm>
            <a:off x="8737600" y="630275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246678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83897E2-8A59-4068-8847-31F32DA5CFE8}"/>
              </a:ext>
            </a:extLst>
          </p:cNvPr>
          <p:cNvSpPr>
            <a:spLocks noGrp="1"/>
          </p:cNvSpPr>
          <p:nvPr>
            <p:ph type="sldNum" sz="quarter" idx="4"/>
          </p:nvPr>
        </p:nvSpPr>
        <p:spPr>
          <a:xfrm>
            <a:off x="8737600" y="6302757"/>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382848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95FE7DE-D7D0-4B77-B4B4-657CA5B6B8C3}"/>
              </a:ext>
            </a:extLst>
          </p:cNvPr>
          <p:cNvSpPr>
            <a:spLocks noGrp="1"/>
          </p:cNvSpPr>
          <p:nvPr>
            <p:ph type="sldNum" sz="quarter" idx="4"/>
          </p:nvPr>
        </p:nvSpPr>
        <p:spPr>
          <a:xfrm>
            <a:off x="8745728" y="6314949"/>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117276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9848"/>
            <a:ext cx="4011084" cy="776732"/>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4830742" y="1069850"/>
            <a:ext cx="6751658" cy="5245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09601" y="1947165"/>
            <a:ext cx="4011084" cy="4732909"/>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Slide Number Placeholder 5">
            <a:extLst>
              <a:ext uri="{FF2B5EF4-FFF2-40B4-BE49-F238E27FC236}">
                <a16:creationId xmlns:a16="http://schemas.microsoft.com/office/drawing/2014/main" id="{D1DEC7A9-990F-4910-9606-C206C009120D}"/>
              </a:ext>
            </a:extLst>
          </p:cNvPr>
          <p:cNvSpPr>
            <a:spLocks noGrp="1"/>
          </p:cNvSpPr>
          <p:nvPr>
            <p:ph type="sldNum" sz="quarter" idx="4"/>
          </p:nvPr>
        </p:nvSpPr>
        <p:spPr>
          <a:xfrm>
            <a:off x="8745728" y="6314949"/>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196548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2389717" y="1252728"/>
            <a:ext cx="7315200" cy="3474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Slide Number Placeholder 5">
            <a:extLst>
              <a:ext uri="{FF2B5EF4-FFF2-40B4-BE49-F238E27FC236}">
                <a16:creationId xmlns:a16="http://schemas.microsoft.com/office/drawing/2014/main" id="{ADCCDEE1-2CD8-4870-BE5F-E22BA1B6226C}"/>
              </a:ext>
            </a:extLst>
          </p:cNvPr>
          <p:cNvSpPr>
            <a:spLocks noGrp="1"/>
          </p:cNvSpPr>
          <p:nvPr>
            <p:ph type="sldNum" sz="quarter" idx="4"/>
          </p:nvPr>
        </p:nvSpPr>
        <p:spPr>
          <a:xfrm>
            <a:off x="8745728" y="6312853"/>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347950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47293"/>
            <a:ext cx="10972800" cy="8706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74982"/>
            <a:ext cx="10972800" cy="42511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749792" y="6331951"/>
            <a:ext cx="2844800" cy="365125"/>
          </a:xfrm>
          <a:prstGeom prst="rect">
            <a:avLst/>
          </a:prstGeom>
        </p:spPr>
        <p:txBody>
          <a:bodyPr vert="horz" lIns="91440" tIns="45720" rIns="91440" bIns="45720" rtlCol="0" anchor="ctr"/>
          <a:lstStyle>
            <a:lvl1pPr algn="ctr">
              <a:defRPr sz="2400">
                <a:solidFill>
                  <a:srgbClr val="00685E"/>
                </a:solidFill>
                <a:latin typeface="Franklin Gothic Heavy" panose="020B0903020102020204" pitchFamily="34" charset="0"/>
              </a:defRPr>
            </a:lvl1pPr>
          </a:lstStyle>
          <a:p>
            <a:fld id="{0CC652D5-DF1F-AA42-8800-59B6D4D80B2D}" type="slidenum">
              <a:rPr lang="en-US" smtClean="0"/>
              <a:pPr/>
              <a:t>‹#›</a:t>
            </a:fld>
            <a:endParaRPr lang="en-US" dirty="0"/>
          </a:p>
        </p:txBody>
      </p:sp>
    </p:spTree>
    <p:extLst>
      <p:ext uri="{BB962C8B-B14F-4D97-AF65-F5344CB8AC3E}">
        <p14:creationId xmlns:p14="http://schemas.microsoft.com/office/powerpoint/2010/main" val="50214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hf hdr="0" ftr="0" dt="0"/>
  <p:txStyles>
    <p:titleStyle>
      <a:lvl1pPr algn="ctr" defTabSz="457200" rtl="0" eaLnBrk="1" latinLnBrk="0" hangingPunct="1">
        <a:spcBef>
          <a:spcPct val="0"/>
        </a:spcBef>
        <a:buNone/>
        <a:defRPr lang="en-US" sz="5400" b="1" i="0" kern="1200" dirty="0">
          <a:solidFill>
            <a:srgbClr val="00685E"/>
          </a:solidFill>
          <a:latin typeface="Franklin Gothic Heavy" panose="020B0603020102020204" pitchFamily="34" charset="0"/>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Franklin Gothic Book" panose="020B0503020102020204" pitchFamily="34" charset="0"/>
          <a:ea typeface="+mn-ea"/>
          <a:cs typeface="+mn-cs"/>
        </a:defRPr>
      </a:lvl1pPr>
      <a:lvl2pPr marL="914400" indent="-457200" algn="l" defTabSz="457200" rtl="0" eaLnBrk="1" latinLnBrk="0" hangingPunct="1">
        <a:spcBef>
          <a:spcPct val="20000"/>
        </a:spcBef>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hyperlink" Target="https://elbert.accessiblelearning.com/shoreline/instructor" TargetMode="External"/><Relationship Id="rId4" Type="http://schemas.openxmlformats.org/officeDocument/2006/relationships/hyperlink" Target="https://elbert.accessiblelearning.com/Shoreline/ExamFile.aspx?ID=E79589837146970&amp;Key=4RCJ2mXI"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hyperlink" Target="mailto:testcenter@shorelin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1103307"/>
            <a:ext cx="12192000" cy="1232281"/>
          </a:xfrm>
        </p:spPr>
        <p:txBody>
          <a:bodyPr>
            <a:normAutofit fontScale="90000"/>
          </a:bodyPr>
          <a:lstStyle/>
          <a:p>
            <a:r>
              <a:rPr lang="en-US" dirty="0">
                <a:latin typeface="Calibri"/>
                <a:cs typeface="Calibri"/>
              </a:rPr>
              <a:t>Uploading an Accommodated Exam in Your</a:t>
            </a:r>
            <a:br>
              <a:rPr lang="en-US" dirty="0">
                <a:latin typeface="Calibri"/>
                <a:cs typeface="Calibri"/>
              </a:rPr>
            </a:br>
            <a:r>
              <a:rPr lang="en-US" dirty="0">
                <a:latin typeface="Calibri"/>
                <a:cs typeface="Calibri"/>
              </a:rPr>
              <a:t>Instructor AIM Portal </a:t>
            </a:r>
          </a:p>
        </p:txBody>
      </p:sp>
      <p:sp>
        <p:nvSpPr>
          <p:cNvPr id="2" name="Subtitle 1">
            <a:extLst>
              <a:ext uri="{FF2B5EF4-FFF2-40B4-BE49-F238E27FC236}">
                <a16:creationId xmlns:a16="http://schemas.microsoft.com/office/drawing/2014/main" id="{3CD06096-940C-41A1-92DF-FD81BD507242}"/>
              </a:ext>
            </a:extLst>
          </p:cNvPr>
          <p:cNvSpPr>
            <a:spLocks noGrp="1"/>
          </p:cNvSpPr>
          <p:nvPr>
            <p:ph type="subTitle" idx="1"/>
          </p:nvPr>
        </p:nvSpPr>
        <p:spPr>
          <a:xfrm>
            <a:off x="0" y="3224956"/>
            <a:ext cx="12192000" cy="908933"/>
          </a:xfrm>
        </p:spPr>
        <p:txBody>
          <a:bodyPr vert="horz" lIns="91440" tIns="45720" rIns="91440" bIns="45720" rtlCol="0" anchor="t">
            <a:noAutofit/>
          </a:bodyPr>
          <a:lstStyle/>
          <a:p>
            <a:r>
              <a:rPr lang="en-US" sz="3600" dirty="0">
                <a:latin typeface="+mn-lt"/>
              </a:rPr>
              <a:t>Student Accessibility Services (SAS)</a:t>
            </a:r>
          </a:p>
          <a:p>
            <a:pPr algn="l"/>
            <a:endParaRPr lang="en-US" sz="2400" dirty="0">
              <a:latin typeface="Franklin Gothic Book"/>
            </a:endParaRPr>
          </a:p>
        </p:txBody>
      </p:sp>
      <p:sp>
        <p:nvSpPr>
          <p:cNvPr id="11" name="Slide Number Placeholder 10">
            <a:extLst>
              <a:ext uri="{FF2B5EF4-FFF2-40B4-BE49-F238E27FC236}">
                <a16:creationId xmlns:a16="http://schemas.microsoft.com/office/drawing/2014/main" id="{354BCBD4-84BB-48EE-BCCB-3007CCD7D06C}"/>
              </a:ext>
            </a:extLst>
          </p:cNvPr>
          <p:cNvSpPr>
            <a:spLocks noGrp="1"/>
          </p:cNvSpPr>
          <p:nvPr>
            <p:ph type="sldNum" sz="quarter" idx="4"/>
          </p:nvPr>
        </p:nvSpPr>
        <p:spPr/>
        <p:txBody>
          <a:bodyPr/>
          <a:lstStyle/>
          <a:p>
            <a:fld id="{0CC652D5-DF1F-AA42-8800-59B6D4D80B2D}" type="slidenum">
              <a:rPr lang="en-US" dirty="0" smtClean="0">
                <a:latin typeface="Calibri"/>
                <a:cs typeface="Calibri"/>
              </a:rPr>
              <a:pPr/>
              <a:t>1</a:t>
            </a:fld>
            <a:endParaRPr lang="en-US" dirty="0">
              <a:latin typeface="Calibri"/>
              <a:cs typeface="Calibri"/>
            </a:endParaRPr>
          </a:p>
        </p:txBody>
      </p:sp>
      <p:pic>
        <p:nvPicPr>
          <p:cNvPr id="8" name="Picture 7" descr="Shoreline Community College logo. ">
            <a:extLst>
              <a:ext uri="{FF2B5EF4-FFF2-40B4-BE49-F238E27FC236}">
                <a16:creationId xmlns:a16="http://schemas.microsoft.com/office/drawing/2014/main" id="{A3AB6898-F0FA-5A46-927D-DDBC16051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989" y="4762500"/>
            <a:ext cx="2028021" cy="1576078"/>
          </a:xfrm>
          <a:prstGeom prst="rect">
            <a:avLst/>
          </a:prstGeom>
        </p:spPr>
      </p:pic>
      <p:pic>
        <p:nvPicPr>
          <p:cNvPr id="12" name="Audio 11">
            <a:hlinkClick r:id="" action="ppaction://media"/>
            <a:extLst>
              <a:ext uri="{FF2B5EF4-FFF2-40B4-BE49-F238E27FC236}">
                <a16:creationId xmlns:a16="http://schemas.microsoft.com/office/drawing/2014/main" id="{BA56FF0C-30E1-45EE-AFB6-5BFEF7E7BE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908295546"/>
      </p:ext>
    </p:extLst>
  </p:cSld>
  <p:clrMapOvr>
    <a:masterClrMapping/>
  </p:clrMapOvr>
  <mc:AlternateContent xmlns:mc="http://schemas.openxmlformats.org/markup-compatibility/2006" xmlns:p14="http://schemas.microsoft.com/office/powerpoint/2010/main">
    <mc:Choice Requires="p14">
      <p:transition spd="slow" p14:dur="2000" advTm="16014"/>
    </mc:Choice>
    <mc:Fallback xmlns="">
      <p:transition spd="slow" advTm="16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dirty="0">
                <a:latin typeface="+mj-lt"/>
              </a:rPr>
              <a:t>Notification of Exam Request</a:t>
            </a:r>
          </a:p>
        </p:txBody>
      </p:sp>
      <p:sp>
        <p:nvSpPr>
          <p:cNvPr id="3" name="Content Placeholder 2">
            <a:extLst>
              <a:ext uri="{FF2B5EF4-FFF2-40B4-BE49-F238E27FC236}">
                <a16:creationId xmlns:a16="http://schemas.microsoft.com/office/drawing/2014/main" id="{7E0B6EC4-C01A-45EF-8B45-68656510782F}"/>
              </a:ext>
            </a:extLst>
          </p:cNvPr>
          <p:cNvSpPr>
            <a:spLocks noGrp="1"/>
          </p:cNvSpPr>
          <p:nvPr>
            <p:ph idx="1"/>
          </p:nvPr>
        </p:nvSpPr>
        <p:spPr>
          <a:xfrm>
            <a:off x="341194" y="1870145"/>
            <a:ext cx="11430001" cy="4467459"/>
          </a:xfrm>
        </p:spPr>
        <p:txBody>
          <a:bodyPr vert="horz" lIns="91440" tIns="45720" rIns="91440" bIns="45720" rtlCol="0" anchor="t">
            <a:normAutofit fontScale="70000" lnSpcReduction="20000"/>
          </a:bodyPr>
          <a:lstStyle/>
          <a:p>
            <a:pPr marL="0" indent="0">
              <a:buNone/>
            </a:pPr>
            <a:r>
              <a:rPr lang="en-US" dirty="0">
                <a:latin typeface="Calibri" panose="020F0502020204030204" pitchFamily="34" charset="0"/>
                <a:cs typeface="Calibri" panose="020F0502020204030204" pitchFamily="34" charset="0"/>
              </a:rPr>
              <a:t>When a student submits an exam requests via AIM, you will immediately receive an email notification via your Shoreline email. The email will include:</a:t>
            </a:r>
          </a:p>
          <a:p>
            <a:r>
              <a:rPr lang="en-US" dirty="0">
                <a:latin typeface="Calibri" panose="020F0502020204030204" pitchFamily="34" charset="0"/>
                <a:cs typeface="Calibri" panose="020F0502020204030204" pitchFamily="34" charset="0"/>
              </a:rPr>
              <a:t>Student name and SID</a:t>
            </a:r>
          </a:p>
          <a:p>
            <a:r>
              <a:rPr lang="en-US" dirty="0">
                <a:latin typeface="Calibri" panose="020F0502020204030204" pitchFamily="34" charset="0"/>
                <a:cs typeface="Calibri" panose="020F0502020204030204" pitchFamily="34" charset="0"/>
              </a:rPr>
              <a:t>Class</a:t>
            </a:r>
          </a:p>
          <a:p>
            <a:r>
              <a:rPr lang="en-US" dirty="0">
                <a:latin typeface="Calibri" panose="020F0502020204030204" pitchFamily="34" charset="0"/>
                <a:cs typeface="Calibri" panose="020F0502020204030204" pitchFamily="34" charset="0"/>
              </a:rPr>
              <a:t>Exam Type</a:t>
            </a:r>
          </a:p>
          <a:p>
            <a:r>
              <a:rPr lang="en-US" dirty="0">
                <a:latin typeface="Calibri" panose="020F0502020204030204" pitchFamily="34" charset="0"/>
                <a:cs typeface="Calibri" panose="020F0502020204030204" pitchFamily="34" charset="0"/>
              </a:rPr>
              <a:t>Date of exam as requested by student</a:t>
            </a:r>
          </a:p>
          <a:p>
            <a:r>
              <a:rPr lang="en-US" dirty="0">
                <a:latin typeface="Calibri" panose="020F0502020204030204" pitchFamily="34" charset="0"/>
                <a:cs typeface="Calibri" panose="020F0502020204030204" pitchFamily="34" charset="0"/>
              </a:rPr>
              <a:t>Start Time for exam as requested by student</a:t>
            </a:r>
          </a:p>
          <a:p>
            <a:r>
              <a:rPr lang="en-US" dirty="0">
                <a:latin typeface="Calibri" panose="020F0502020204030204" pitchFamily="34" charset="0"/>
                <a:cs typeface="Calibri" panose="020F0502020204030204" pitchFamily="34" charset="0"/>
              </a:rPr>
              <a:t>Standard Length of Exam (without accommodations)</a:t>
            </a:r>
          </a:p>
          <a:p>
            <a:r>
              <a:rPr lang="en-US" dirty="0">
                <a:latin typeface="Calibri" panose="020F0502020204030204" pitchFamily="34" charset="0"/>
                <a:cs typeface="Calibri" panose="020F0502020204030204" pitchFamily="34" charset="0"/>
              </a:rPr>
              <a:t>End Time (with accommodations)</a:t>
            </a:r>
          </a:p>
          <a:p>
            <a:r>
              <a:rPr lang="en-US" dirty="0">
                <a:latin typeface="Calibri" panose="020F0502020204030204" pitchFamily="34" charset="0"/>
                <a:cs typeface="Calibri" panose="020F0502020204030204" pitchFamily="34" charset="0"/>
              </a:rPr>
              <a:t>Location will state “TBD” as the SAS office will not yet have assigned a room.</a:t>
            </a:r>
          </a:p>
          <a:p>
            <a:pPr marL="0" indent="0">
              <a:buNone/>
            </a:pPr>
            <a:r>
              <a:rPr lang="en-US" b="1" dirty="0">
                <a:latin typeface="Calibri" panose="020F0502020204030204" pitchFamily="34" charset="0"/>
                <a:cs typeface="Calibri" panose="020F0502020204030204" pitchFamily="34" charset="0"/>
              </a:rPr>
              <a:t>Most importantly: there will be a link for you to upload a digital copy of your exam.</a:t>
            </a:r>
          </a:p>
          <a:p>
            <a:pPr marL="0" indent="0">
              <a:buNone/>
            </a:pP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dirty="0" smtClean="0">
                <a:latin typeface="Calibri"/>
                <a:cs typeface="Calibri"/>
              </a:rPr>
              <a:pPr/>
              <a:t>2</a:t>
            </a:fld>
            <a:endParaRPr lang="en-US" dirty="0">
              <a:latin typeface="Calibri"/>
              <a:cs typeface="Calibri"/>
            </a:endParaRPr>
          </a:p>
        </p:txBody>
      </p:sp>
      <p:pic>
        <p:nvPicPr>
          <p:cNvPr id="11" name="Audio 10">
            <a:hlinkClick r:id="" action="ppaction://media"/>
            <a:extLst>
              <a:ext uri="{FF2B5EF4-FFF2-40B4-BE49-F238E27FC236}">
                <a16:creationId xmlns:a16="http://schemas.microsoft.com/office/drawing/2014/main" id="{B56F86CC-3886-449F-9007-1F1F15213D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85370158"/>
      </p:ext>
    </p:extLst>
  </p:cSld>
  <p:clrMapOvr>
    <a:masterClrMapping/>
  </p:clrMapOvr>
  <mc:AlternateContent xmlns:mc="http://schemas.openxmlformats.org/markup-compatibility/2006" xmlns:p14="http://schemas.microsoft.com/office/powerpoint/2010/main">
    <mc:Choice Requires="p14">
      <p:transition spd="slow" p14:dur="2000" advTm="36441"/>
    </mc:Choice>
    <mc:Fallback xmlns="">
      <p:transition spd="slow" advTm="36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dirty="0">
                <a:latin typeface="+mj-lt"/>
              </a:rPr>
              <a:t>Exams and Instructions</a:t>
            </a:r>
          </a:p>
        </p:txBody>
      </p:sp>
      <p:sp>
        <p:nvSpPr>
          <p:cNvPr id="3" name="Content Placeholder 2">
            <a:extLst>
              <a:ext uri="{FF2B5EF4-FFF2-40B4-BE49-F238E27FC236}">
                <a16:creationId xmlns:a16="http://schemas.microsoft.com/office/drawing/2014/main" id="{7E0B6EC4-C01A-45EF-8B45-68656510782F}"/>
              </a:ext>
            </a:extLst>
          </p:cNvPr>
          <p:cNvSpPr>
            <a:spLocks noGrp="1"/>
          </p:cNvSpPr>
          <p:nvPr>
            <p:ph idx="1"/>
          </p:nvPr>
        </p:nvSpPr>
        <p:spPr>
          <a:xfrm>
            <a:off x="341194" y="1870145"/>
            <a:ext cx="11430001" cy="4467459"/>
          </a:xfrm>
        </p:spPr>
        <p:txBody>
          <a:bodyPr vert="horz" lIns="91440" tIns="45720" rIns="91440" bIns="45720" rtlCol="0" anchor="t">
            <a:normAutofit/>
          </a:bodyPr>
          <a:lstStyle/>
          <a:p>
            <a:r>
              <a:rPr lang="en-US" dirty="0">
                <a:latin typeface="+mn-lt"/>
                <a:cs typeface="Calibri"/>
              </a:rPr>
              <a:t>At the bottom of the notification email, you will see the following text:</a:t>
            </a:r>
          </a:p>
          <a:p>
            <a:pPr marL="0" indent="0">
              <a:buNone/>
            </a:pPr>
            <a:r>
              <a:rPr lang="en-US" sz="2800" b="0" i="0" dirty="0">
                <a:solidFill>
                  <a:srgbClr val="000000"/>
                </a:solidFill>
                <a:effectLst/>
                <a:latin typeface="+mn-lt"/>
              </a:rPr>
              <a:t>Please upload a digital copy of your student's exam using </a:t>
            </a:r>
            <a:r>
              <a:rPr lang="en-US" sz="2800" b="0" i="0" dirty="0">
                <a:solidFill>
                  <a:srgbClr val="000099"/>
                </a:solidFill>
                <a:effectLst/>
                <a:latin typeface="+mn-lt"/>
                <a:hlinkClick r:id="rId4"/>
              </a:rPr>
              <a:t>https://elbert.accessiblelearning.com/Shoreline/ExamFile.aspx?ID=E79589837146970&amp;Key=4RCJ2mXI</a:t>
            </a:r>
            <a:r>
              <a:rPr lang="en-US" sz="2800" b="0" i="0" dirty="0">
                <a:solidFill>
                  <a:srgbClr val="000000"/>
                </a:solidFill>
                <a:effectLst/>
                <a:latin typeface="+mn-lt"/>
              </a:rPr>
              <a:t>. Please also submit instructions about this exam via your </a:t>
            </a:r>
            <a:r>
              <a:rPr lang="en-US" sz="2800" b="0" i="0" dirty="0">
                <a:solidFill>
                  <a:srgbClr val="000099"/>
                </a:solidFill>
                <a:effectLst/>
                <a:latin typeface="+mn-lt"/>
                <a:hlinkClick r:id="rId5"/>
              </a:rPr>
              <a:t>Instructor AIM Portal</a:t>
            </a:r>
            <a:r>
              <a:rPr lang="en-US" sz="2800" b="0" i="0" dirty="0">
                <a:solidFill>
                  <a:srgbClr val="000000"/>
                </a:solidFill>
                <a:effectLst/>
                <a:latin typeface="+mn-lt"/>
              </a:rPr>
              <a:t>.</a:t>
            </a:r>
          </a:p>
          <a:p>
            <a:r>
              <a:rPr lang="en-US" dirty="0">
                <a:solidFill>
                  <a:srgbClr val="000000"/>
                </a:solidFill>
                <a:latin typeface="+mn-lt"/>
                <a:cs typeface="Calibri"/>
              </a:rPr>
              <a:t>Note that the link to upload your exam will be unique (not the same as the one above).</a:t>
            </a:r>
          </a:p>
          <a:p>
            <a:pPr marL="0" indent="0">
              <a:buNone/>
            </a:pPr>
            <a:endParaRPr lang="en-US" sz="2800" dirty="0">
              <a:latin typeface="+mn-lt"/>
              <a:cs typeface="Calibri"/>
            </a:endParaRPr>
          </a:p>
          <a:p>
            <a:pPr marL="0" indent="0">
              <a:buNone/>
            </a:pPr>
            <a:endParaRPr lang="en-US" dirty="0">
              <a:latin typeface="+mn-lt"/>
              <a:cs typeface="Calibri"/>
            </a:endParaRPr>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dirty="0" smtClean="0">
                <a:latin typeface="Calibri"/>
                <a:cs typeface="Calibri"/>
              </a:rPr>
              <a:pPr/>
              <a:t>3</a:t>
            </a:fld>
            <a:endParaRPr lang="en-US" dirty="0">
              <a:latin typeface="Calibri"/>
              <a:cs typeface="Calibri"/>
            </a:endParaRPr>
          </a:p>
        </p:txBody>
      </p:sp>
      <p:pic>
        <p:nvPicPr>
          <p:cNvPr id="10" name="Audio 9">
            <a:hlinkClick r:id="" action="ppaction://media"/>
            <a:extLst>
              <a:ext uri="{FF2B5EF4-FFF2-40B4-BE49-F238E27FC236}">
                <a16:creationId xmlns:a16="http://schemas.microsoft.com/office/drawing/2014/main" id="{483C33EF-BD4C-455E-8C97-8644013F98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62520620"/>
      </p:ext>
    </p:extLst>
  </p:cSld>
  <p:clrMapOvr>
    <a:masterClrMapping/>
  </p:clrMapOvr>
  <mc:AlternateContent xmlns:mc="http://schemas.openxmlformats.org/markup-compatibility/2006" xmlns:p14="http://schemas.microsoft.com/office/powerpoint/2010/main">
    <mc:Choice Requires="p14">
      <p:transition spd="slow" p14:dur="2000" advTm="18748"/>
    </mc:Choice>
    <mc:Fallback xmlns="">
      <p:transition spd="slow" advTm="18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dirty="0">
                <a:latin typeface="+mj-lt"/>
              </a:rPr>
              <a:t>Upload Exam and Instructions</a:t>
            </a:r>
          </a:p>
        </p:txBody>
      </p:sp>
      <p:sp>
        <p:nvSpPr>
          <p:cNvPr id="3" name="Content Placeholder 2">
            <a:extLst>
              <a:ext uri="{FF2B5EF4-FFF2-40B4-BE49-F238E27FC236}">
                <a16:creationId xmlns:a16="http://schemas.microsoft.com/office/drawing/2014/main" id="{7E0B6EC4-C01A-45EF-8B45-68656510782F}"/>
              </a:ext>
            </a:extLst>
          </p:cNvPr>
          <p:cNvSpPr>
            <a:spLocks noGrp="1"/>
          </p:cNvSpPr>
          <p:nvPr>
            <p:ph idx="1"/>
          </p:nvPr>
        </p:nvSpPr>
        <p:spPr>
          <a:xfrm>
            <a:off x="341194" y="1870145"/>
            <a:ext cx="11430001" cy="4467459"/>
          </a:xfrm>
        </p:spPr>
        <p:txBody>
          <a:bodyPr vert="horz" lIns="91440" tIns="45720" rIns="91440" bIns="45720" rtlCol="0" anchor="t">
            <a:normAutofit/>
          </a:bodyPr>
          <a:lstStyle/>
          <a:p>
            <a:r>
              <a:rPr lang="en-US" sz="2800" dirty="0">
                <a:latin typeface="+mn-lt"/>
                <a:cs typeface="Calibri"/>
              </a:rPr>
              <a:t>Click the link provided in the notification email. This will take you directly to your Instructor AIM Portal. </a:t>
            </a:r>
          </a:p>
          <a:p>
            <a:r>
              <a:rPr lang="en-US" sz="2800" dirty="0">
                <a:latin typeface="+mn-lt"/>
                <a:cs typeface="Calibri"/>
              </a:rPr>
              <a:t>You will see a link to upload the exam and a link to provide instructions.</a:t>
            </a:r>
          </a:p>
          <a:p>
            <a:r>
              <a:rPr lang="en-US" sz="2800" b="1" dirty="0">
                <a:latin typeface="+mn-lt"/>
                <a:cs typeface="Calibri"/>
              </a:rPr>
              <a:t>Be sure to upload your exam a minimum of two business days before the exam date.</a:t>
            </a:r>
          </a:p>
          <a:p>
            <a:pPr marL="0" indent="0">
              <a:buNone/>
            </a:pPr>
            <a:endParaRPr lang="en-US" dirty="0">
              <a:latin typeface="+mn-lt"/>
              <a:cs typeface="Calibri"/>
            </a:endParaRPr>
          </a:p>
          <a:p>
            <a:pPr marL="0" indent="0">
              <a:buNone/>
            </a:pPr>
            <a:endParaRPr lang="en-US" dirty="0">
              <a:latin typeface="+mn-lt"/>
              <a:cs typeface="Calibri"/>
            </a:endParaRPr>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dirty="0" smtClean="0">
                <a:latin typeface="Calibri"/>
                <a:cs typeface="Calibri"/>
              </a:rPr>
              <a:pPr/>
              <a:t>4</a:t>
            </a:fld>
            <a:endParaRPr lang="en-US" dirty="0">
              <a:latin typeface="Calibri"/>
              <a:cs typeface="Calibri"/>
            </a:endParaRPr>
          </a:p>
        </p:txBody>
      </p:sp>
      <p:pic>
        <p:nvPicPr>
          <p:cNvPr id="8" name="Audio 7">
            <a:hlinkClick r:id="" action="ppaction://media"/>
            <a:extLst>
              <a:ext uri="{FF2B5EF4-FFF2-40B4-BE49-F238E27FC236}">
                <a16:creationId xmlns:a16="http://schemas.microsoft.com/office/drawing/2014/main" id="{CA12E15D-2E0B-49E2-AAA6-4F2CA0F908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pic>
        <p:nvPicPr>
          <p:cNvPr id="5" name="Picture 4" descr="Submit exam electronically and exam instruction">
            <a:extLst>
              <a:ext uri="{FF2B5EF4-FFF2-40B4-BE49-F238E27FC236}">
                <a16:creationId xmlns:a16="http://schemas.microsoft.com/office/drawing/2014/main" id="{582A587A-B4A2-4177-988B-41AE2B6BBE4A}"/>
              </a:ext>
            </a:extLst>
          </p:cNvPr>
          <p:cNvPicPr>
            <a:picLocks noChangeAspect="1"/>
          </p:cNvPicPr>
          <p:nvPr/>
        </p:nvPicPr>
        <p:blipFill>
          <a:blip r:embed="rId5"/>
          <a:stretch>
            <a:fillRect/>
          </a:stretch>
        </p:blipFill>
        <p:spPr>
          <a:xfrm>
            <a:off x="2739457" y="4246482"/>
            <a:ext cx="6713085" cy="2243303"/>
          </a:xfrm>
          <a:prstGeom prst="rect">
            <a:avLst/>
          </a:prstGeom>
        </p:spPr>
      </p:pic>
    </p:spTree>
    <p:extLst>
      <p:ext uri="{BB962C8B-B14F-4D97-AF65-F5344CB8AC3E}">
        <p14:creationId xmlns:p14="http://schemas.microsoft.com/office/powerpoint/2010/main" val="2275106228"/>
      </p:ext>
    </p:extLst>
  </p:cSld>
  <p:clrMapOvr>
    <a:masterClrMapping/>
  </p:clrMapOvr>
  <mc:AlternateContent xmlns:mc="http://schemas.openxmlformats.org/markup-compatibility/2006" xmlns:p14="http://schemas.microsoft.com/office/powerpoint/2010/main">
    <mc:Choice Requires="p14">
      <p:transition spd="slow" p14:dur="2000" advTm="13059"/>
    </mc:Choice>
    <mc:Fallback xmlns="">
      <p:transition spd="slow" advTm="13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CB97-1EAE-499F-A0BC-E0C890A518B0}"/>
              </a:ext>
            </a:extLst>
          </p:cNvPr>
          <p:cNvSpPr>
            <a:spLocks noGrp="1"/>
          </p:cNvSpPr>
          <p:nvPr>
            <p:ph type="title"/>
          </p:nvPr>
        </p:nvSpPr>
        <p:spPr/>
        <p:txBody>
          <a:bodyPr>
            <a:normAutofit fontScale="90000"/>
          </a:bodyPr>
          <a:lstStyle/>
          <a:p>
            <a:r>
              <a:rPr lang="en-US" dirty="0">
                <a:latin typeface="+mj-lt"/>
              </a:rPr>
              <a:t>Frequently Asked Questions</a:t>
            </a:r>
          </a:p>
        </p:txBody>
      </p:sp>
      <p:sp>
        <p:nvSpPr>
          <p:cNvPr id="3" name="Content Placeholder 2">
            <a:extLst>
              <a:ext uri="{FF2B5EF4-FFF2-40B4-BE49-F238E27FC236}">
                <a16:creationId xmlns:a16="http://schemas.microsoft.com/office/drawing/2014/main" id="{7E0B6EC4-C01A-45EF-8B45-68656510782F}"/>
              </a:ext>
            </a:extLst>
          </p:cNvPr>
          <p:cNvSpPr>
            <a:spLocks noGrp="1"/>
          </p:cNvSpPr>
          <p:nvPr>
            <p:ph idx="1"/>
          </p:nvPr>
        </p:nvSpPr>
        <p:spPr>
          <a:xfrm>
            <a:off x="341194" y="1870145"/>
            <a:ext cx="11430001" cy="4467459"/>
          </a:xfrm>
        </p:spPr>
        <p:txBody>
          <a:bodyPr vert="horz" lIns="91440" tIns="45720" rIns="91440" bIns="45720" rtlCol="0" anchor="t">
            <a:normAutofit fontScale="70000" lnSpcReduction="20000"/>
          </a:bodyPr>
          <a:lstStyle/>
          <a:p>
            <a:pPr marL="742950" indent="-742950">
              <a:buFont typeface="+mj-lt"/>
              <a:buAutoNum type="arabicPeriod"/>
            </a:pPr>
            <a:r>
              <a:rPr lang="en-US" dirty="0">
                <a:latin typeface="+mn-lt"/>
                <a:cs typeface="Calibri"/>
              </a:rPr>
              <a:t>Question: Do I have to resubmit the same test over and over?</a:t>
            </a:r>
          </a:p>
          <a:p>
            <a:pPr marL="0" indent="0">
              <a:buNone/>
            </a:pPr>
            <a:r>
              <a:rPr lang="en-US" dirty="0">
                <a:latin typeface="+mn-lt"/>
                <a:cs typeface="Calibri"/>
              </a:rPr>
              <a:t>Answer: No. If it is the same test, for the same time, you can note that it is “Same Exam For Everyone” when you upload it. The system will keep that test for any student in the class testing at that time.</a:t>
            </a:r>
          </a:p>
          <a:p>
            <a:pPr marL="742950" indent="-742950">
              <a:buFont typeface="+mj-lt"/>
              <a:buAutoNum type="arabicPeriod" startAt="2"/>
            </a:pPr>
            <a:r>
              <a:rPr lang="en-US" dirty="0">
                <a:latin typeface="+mn-lt"/>
                <a:cs typeface="Calibri"/>
              </a:rPr>
              <a:t>Question: Can I add extra instructions?</a:t>
            </a:r>
          </a:p>
          <a:p>
            <a:pPr marL="0" indent="0">
              <a:buNone/>
            </a:pPr>
            <a:r>
              <a:rPr lang="en-US" dirty="0">
                <a:latin typeface="+mn-lt"/>
                <a:cs typeface="Calibri"/>
              </a:rPr>
              <a:t>Answer: Yes. The instructions have premade questions as well as a section where instructors can add additional notes.</a:t>
            </a:r>
          </a:p>
          <a:p>
            <a:pPr marL="742950" indent="-742950">
              <a:buFont typeface="+mj-lt"/>
              <a:buAutoNum type="arabicPeriod" startAt="3"/>
            </a:pPr>
            <a:r>
              <a:rPr lang="en-US" dirty="0">
                <a:latin typeface="+mn-lt"/>
                <a:cs typeface="Calibri"/>
              </a:rPr>
              <a:t>Question: My student submitted an exam request but my tests are going to be online with students testing at home. Do I need to go through this process?</a:t>
            </a:r>
          </a:p>
          <a:p>
            <a:pPr marL="0" indent="0">
              <a:buNone/>
            </a:pPr>
            <a:r>
              <a:rPr lang="en-US" dirty="0">
                <a:latin typeface="+mn-lt"/>
                <a:cs typeface="Calibri"/>
              </a:rPr>
              <a:t>Answer: No. Simply ensure that your students are receiving their other accommodations. We ask also that you remind your students to cancel their exam room requests.</a:t>
            </a:r>
          </a:p>
          <a:p>
            <a:pPr marL="0" indent="0">
              <a:buNone/>
            </a:pPr>
            <a:endParaRPr lang="en-US" dirty="0">
              <a:latin typeface="+mn-lt"/>
              <a:cs typeface="Calibri"/>
            </a:endParaRPr>
          </a:p>
        </p:txBody>
      </p:sp>
      <p:sp>
        <p:nvSpPr>
          <p:cNvPr id="7" name="Slide Number Placeholder 6">
            <a:extLst>
              <a:ext uri="{FF2B5EF4-FFF2-40B4-BE49-F238E27FC236}">
                <a16:creationId xmlns:a16="http://schemas.microsoft.com/office/drawing/2014/main" id="{BF32E3F6-2994-45EA-8952-7D75858B089C}"/>
              </a:ext>
            </a:extLst>
          </p:cNvPr>
          <p:cNvSpPr>
            <a:spLocks noGrp="1"/>
          </p:cNvSpPr>
          <p:nvPr>
            <p:ph type="sldNum" sz="quarter" idx="4"/>
          </p:nvPr>
        </p:nvSpPr>
        <p:spPr/>
        <p:txBody>
          <a:bodyPr/>
          <a:lstStyle/>
          <a:p>
            <a:fld id="{0CC652D5-DF1F-AA42-8800-59B6D4D80B2D}" type="slidenum">
              <a:rPr lang="en-US" dirty="0" smtClean="0">
                <a:latin typeface="Calibri"/>
                <a:cs typeface="Calibri"/>
              </a:rPr>
              <a:pPr/>
              <a:t>5</a:t>
            </a:fld>
            <a:endParaRPr lang="en-US" dirty="0">
              <a:latin typeface="Calibri"/>
              <a:cs typeface="Calibri"/>
            </a:endParaRPr>
          </a:p>
        </p:txBody>
      </p:sp>
      <p:pic>
        <p:nvPicPr>
          <p:cNvPr id="9" name="Audio 8">
            <a:hlinkClick r:id="" action="ppaction://media"/>
            <a:extLst>
              <a:ext uri="{FF2B5EF4-FFF2-40B4-BE49-F238E27FC236}">
                <a16:creationId xmlns:a16="http://schemas.microsoft.com/office/drawing/2014/main" id="{C6772CD1-8AB9-4E9C-8B1B-36AD0F4110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0627426"/>
      </p:ext>
    </p:extLst>
  </p:cSld>
  <p:clrMapOvr>
    <a:masterClrMapping/>
  </p:clrMapOvr>
  <mc:AlternateContent xmlns:mc="http://schemas.openxmlformats.org/markup-compatibility/2006" xmlns:p14="http://schemas.microsoft.com/office/powerpoint/2010/main">
    <mc:Choice Requires="p14">
      <p:transition spd="slow" p14:dur="2000" advTm="50675"/>
    </mc:Choice>
    <mc:Fallback xmlns="">
      <p:transition spd="slow" advTm="50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5C6F34-F88A-474B-88D2-4DC5672E14D0}"/>
              </a:ext>
            </a:extLst>
          </p:cNvPr>
          <p:cNvSpPr>
            <a:spLocks noGrp="1"/>
          </p:cNvSpPr>
          <p:nvPr>
            <p:ph type="ctrTitle"/>
          </p:nvPr>
        </p:nvSpPr>
        <p:spPr>
          <a:xfrm>
            <a:off x="-1" y="1532765"/>
            <a:ext cx="12192000" cy="1232281"/>
          </a:xfrm>
        </p:spPr>
        <p:txBody>
          <a:bodyPr>
            <a:normAutofit fontScale="90000"/>
          </a:bodyPr>
          <a:lstStyle/>
          <a:p>
            <a:r>
              <a:rPr lang="en-US" dirty="0">
                <a:latin typeface="Calibri"/>
                <a:cs typeface="Calibri"/>
              </a:rPr>
              <a:t>If You have Questions or Need Assistance</a:t>
            </a:r>
            <a:br>
              <a:rPr lang="en-US" dirty="0">
                <a:latin typeface="Calibri"/>
                <a:cs typeface="Calibri"/>
              </a:rPr>
            </a:br>
            <a:endParaRPr lang="en-US" dirty="0">
              <a:latin typeface="Calibri"/>
              <a:cs typeface="Calibri"/>
            </a:endParaRPr>
          </a:p>
        </p:txBody>
      </p:sp>
      <p:sp>
        <p:nvSpPr>
          <p:cNvPr id="5" name="Subtitle 4">
            <a:extLst>
              <a:ext uri="{FF2B5EF4-FFF2-40B4-BE49-F238E27FC236}">
                <a16:creationId xmlns:a16="http://schemas.microsoft.com/office/drawing/2014/main" id="{8D7A3555-4534-4CC8-A415-9EE6C0048F76}"/>
              </a:ext>
            </a:extLst>
          </p:cNvPr>
          <p:cNvSpPr>
            <a:spLocks noGrp="1"/>
          </p:cNvSpPr>
          <p:nvPr>
            <p:ph type="subTitle" idx="1"/>
          </p:nvPr>
        </p:nvSpPr>
        <p:spPr>
          <a:xfrm>
            <a:off x="-1" y="2307771"/>
            <a:ext cx="12192000" cy="2282734"/>
          </a:xfrm>
        </p:spPr>
        <p:txBody>
          <a:bodyPr vert="horz" lIns="91440" tIns="45720" rIns="91440" bIns="45720" rtlCol="0" anchor="t">
            <a:noAutofit/>
          </a:bodyPr>
          <a:lstStyle/>
          <a:p>
            <a:pPr algn="l"/>
            <a:r>
              <a:rPr lang="en-US" sz="3600" b="0" dirty="0">
                <a:solidFill>
                  <a:schemeClr val="tx1"/>
                </a:solidFill>
                <a:latin typeface="+mj-lt"/>
                <a:cs typeface="Calibri"/>
              </a:rPr>
              <a:t>Contact the Assessment &amp; Testing Center using one of the methods below:</a:t>
            </a:r>
          </a:p>
          <a:p>
            <a:pPr marL="571500" indent="-571500" algn="l">
              <a:buChar char="•"/>
            </a:pPr>
            <a:r>
              <a:rPr lang="en-US" sz="3600" b="0" dirty="0">
                <a:solidFill>
                  <a:schemeClr val="tx1"/>
                </a:solidFill>
                <a:latin typeface="+mj-lt"/>
                <a:cs typeface="Calibri"/>
              </a:rPr>
              <a:t>Email at: </a:t>
            </a:r>
            <a:r>
              <a:rPr lang="en-US" sz="3600" b="0" dirty="0">
                <a:solidFill>
                  <a:schemeClr val="tx1"/>
                </a:solidFill>
                <a:latin typeface="+mj-lt"/>
                <a:cs typeface="Calibri"/>
                <a:hlinkClick r:id="rId4"/>
              </a:rPr>
              <a:t>testcenter@shoreline.edu</a:t>
            </a:r>
            <a:r>
              <a:rPr lang="en-US" sz="3600" b="0" dirty="0">
                <a:solidFill>
                  <a:schemeClr val="tx1"/>
                </a:solidFill>
                <a:latin typeface="+mj-lt"/>
                <a:cs typeface="Calibri"/>
              </a:rPr>
              <a:t> </a:t>
            </a:r>
          </a:p>
          <a:p>
            <a:pPr marL="571500" indent="-571500" algn="l">
              <a:buChar char="•"/>
            </a:pPr>
            <a:r>
              <a:rPr lang="en-US" sz="3600" b="0" dirty="0">
                <a:solidFill>
                  <a:schemeClr val="tx1"/>
                </a:solidFill>
                <a:latin typeface="+mj-lt"/>
                <a:cs typeface="Calibri"/>
              </a:rPr>
              <a:t>Call: 206-546-4608</a:t>
            </a:r>
          </a:p>
        </p:txBody>
      </p:sp>
      <p:pic>
        <p:nvPicPr>
          <p:cNvPr id="6" name="Picture 5" descr="Shoreline Community College logo. ">
            <a:extLst>
              <a:ext uri="{FF2B5EF4-FFF2-40B4-BE49-F238E27FC236}">
                <a16:creationId xmlns:a16="http://schemas.microsoft.com/office/drawing/2014/main" id="{512916B6-CC3B-4C3C-BAE8-7BF16E9FE7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989" y="4699473"/>
            <a:ext cx="2028021" cy="1576078"/>
          </a:xfrm>
          <a:prstGeom prst="rect">
            <a:avLst/>
          </a:prstGeom>
        </p:spPr>
      </p:pic>
      <p:sp>
        <p:nvSpPr>
          <p:cNvPr id="7" name="Slide Number Placeholder 6">
            <a:extLst>
              <a:ext uri="{FF2B5EF4-FFF2-40B4-BE49-F238E27FC236}">
                <a16:creationId xmlns:a16="http://schemas.microsoft.com/office/drawing/2014/main" id="{E1CE7962-EB05-4283-8132-5446925BE42C}"/>
              </a:ext>
            </a:extLst>
          </p:cNvPr>
          <p:cNvSpPr>
            <a:spLocks noGrp="1"/>
          </p:cNvSpPr>
          <p:nvPr>
            <p:ph type="sldNum" sz="quarter" idx="4"/>
          </p:nvPr>
        </p:nvSpPr>
        <p:spPr/>
        <p:txBody>
          <a:bodyPr/>
          <a:lstStyle/>
          <a:p>
            <a:fld id="{0CC652D5-DF1F-AA42-8800-59B6D4D80B2D}" type="slidenum">
              <a:rPr lang="en-US" smtClean="0">
                <a:latin typeface="Calibri"/>
                <a:cs typeface="Calibri"/>
              </a:rPr>
              <a:pPr/>
              <a:t>6</a:t>
            </a:fld>
            <a:endParaRPr lang="en-US">
              <a:latin typeface="Calibri"/>
              <a:cs typeface="Calibri"/>
            </a:endParaRPr>
          </a:p>
        </p:txBody>
      </p:sp>
      <p:pic>
        <p:nvPicPr>
          <p:cNvPr id="8" name="Audio 7">
            <a:hlinkClick r:id="" action="ppaction://media"/>
            <a:extLst>
              <a:ext uri="{FF2B5EF4-FFF2-40B4-BE49-F238E27FC236}">
                <a16:creationId xmlns:a16="http://schemas.microsoft.com/office/drawing/2014/main" id="{CE0C1549-5197-4164-99E2-E754C373394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88918080"/>
      </p:ext>
    </p:extLst>
  </p:cSld>
  <p:clrMapOvr>
    <a:masterClrMapping/>
  </p:clrMapOvr>
  <mc:AlternateContent xmlns:mc="http://schemas.openxmlformats.org/markup-compatibility/2006" xmlns:p14="http://schemas.microsoft.com/office/powerpoint/2010/main">
    <mc:Choice Requires="p14">
      <p:transition spd="slow" p14:dur="2000" advTm="23998"/>
    </mc:Choice>
    <mc:Fallback xmlns="">
      <p:transition spd="slow" advTm="23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s PPT presentation_green-gold_2-8-19" id="{CA904295-3632-472F-8984-578225F953B8}" vid="{713C8477-7266-4578-A2EB-DE9C97CDEB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238935CEED8D43AFF4A197DFA92C98" ma:contentTypeVersion="11" ma:contentTypeDescription="Create a new document." ma:contentTypeScope="" ma:versionID="c4b7123ff85e2ed99bc8d59a0ca62c7b">
  <xsd:schema xmlns:xsd="http://www.w3.org/2001/XMLSchema" xmlns:xs="http://www.w3.org/2001/XMLSchema" xmlns:p="http://schemas.microsoft.com/office/2006/metadata/properties" xmlns:ns3="2026f530-2e37-462c-83c2-3e5a70f466b9" xmlns:ns4="f3294cde-4603-4ecf-aff0-8d77ce2343e7" targetNamespace="http://schemas.microsoft.com/office/2006/metadata/properties" ma:root="true" ma:fieldsID="0ceb6dd86612e112232fb55e23267432" ns3:_="" ns4:_="">
    <xsd:import namespace="2026f530-2e37-462c-83c2-3e5a70f466b9"/>
    <xsd:import namespace="f3294cde-4603-4ecf-aff0-8d77ce2343e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6f530-2e37-462c-83c2-3e5a70f4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294cde-4603-4ecf-aff0-8d77ce2343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EC62C1-659B-499D-B3C7-94FE0CEB1052}">
  <ds:schemaRefs>
    <ds:schemaRef ds:uri="http://purl.org/dc/terms/"/>
    <ds:schemaRef ds:uri="2026f530-2e37-462c-83c2-3e5a70f466b9"/>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3294cde-4603-4ecf-aff0-8d77ce2343e7"/>
    <ds:schemaRef ds:uri="http://www.w3.org/XML/1998/namespace"/>
  </ds:schemaRefs>
</ds:datastoreItem>
</file>

<file path=customXml/itemProps2.xml><?xml version="1.0" encoding="utf-8"?>
<ds:datastoreItem xmlns:ds="http://schemas.openxmlformats.org/officeDocument/2006/customXml" ds:itemID="{BE95351F-083B-4F60-8615-94044B47C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26f530-2e37-462c-83c2-3e5a70f466b9"/>
    <ds:schemaRef ds:uri="f3294cde-4603-4ecf-aff0-8d77ce234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85F1E-3A26-4351-915B-540EA341EB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 PPT presentation_green-gold_2-8-19</Template>
  <TotalTime>3507</TotalTime>
  <Words>455</Words>
  <Application>Microsoft Office PowerPoint</Application>
  <PresentationFormat>Widescreen</PresentationFormat>
  <Paragraphs>38</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Franklin Gothic Book</vt:lpstr>
      <vt:lpstr>Franklin Gothic Heavy</vt:lpstr>
      <vt:lpstr>Office Theme</vt:lpstr>
      <vt:lpstr>Uploading an Accommodated Exam in Your Instructor AIM Portal </vt:lpstr>
      <vt:lpstr>Notification of Exam Request</vt:lpstr>
      <vt:lpstr>Exams and Instructions</vt:lpstr>
      <vt:lpstr>Upload Exam and Instructions</vt:lpstr>
      <vt:lpstr>Frequently Asked Questions</vt:lpstr>
      <vt:lpstr>If You have Questions or Need Assistance </vt:lpstr>
    </vt:vector>
  </TitlesOfParts>
  <Company>Shoreline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Levy</dc:creator>
  <cp:lastModifiedBy>Totten, Dannica</cp:lastModifiedBy>
  <cp:revision>780</cp:revision>
  <cp:lastPrinted>2017-09-21T02:09:17Z</cp:lastPrinted>
  <dcterms:created xsi:type="dcterms:W3CDTF">2019-02-06T17:34:07Z</dcterms:created>
  <dcterms:modified xsi:type="dcterms:W3CDTF">2022-09-27T17:43:44Z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0x01010023238935CEED8D43AFF4A197DFA92C98</vt:lpwstr>
  </property>
</Properties>
</file>