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88" r:id="rId2"/>
    <p:sldId id="291" r:id="rId3"/>
    <p:sldId id="295" r:id="rId4"/>
    <p:sldId id="326" r:id="rId5"/>
    <p:sldId id="327" r:id="rId6"/>
    <p:sldId id="297" r:id="rId7"/>
    <p:sldId id="298" r:id="rId8"/>
    <p:sldId id="299" r:id="rId9"/>
    <p:sldId id="300" r:id="rId10"/>
    <p:sldId id="307" r:id="rId11"/>
    <p:sldId id="329" r:id="rId12"/>
    <p:sldId id="330" r:id="rId13"/>
    <p:sldId id="308" r:id="rId14"/>
    <p:sldId id="302" r:id="rId15"/>
    <p:sldId id="303" r:id="rId16"/>
    <p:sldId id="304" r:id="rId17"/>
    <p:sldId id="319" r:id="rId18"/>
    <p:sldId id="306" r:id="rId19"/>
    <p:sldId id="305" r:id="rId20"/>
    <p:sldId id="312" r:id="rId21"/>
    <p:sldId id="311" r:id="rId22"/>
    <p:sldId id="313" r:id="rId23"/>
    <p:sldId id="324" r:id="rId24"/>
    <p:sldId id="320" r:id="rId25"/>
    <p:sldId id="323" r:id="rId26"/>
    <p:sldId id="328" r:id="rId27"/>
    <p:sldId id="310" r:id="rId28"/>
    <p:sldId id="314" r:id="rId29"/>
    <p:sldId id="321" r:id="rId30"/>
    <p:sldId id="315" r:id="rId31"/>
    <p:sldId id="316" r:id="rId32"/>
    <p:sldId id="317" r:id="rId33"/>
    <p:sldId id="318" r:id="rId34"/>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p:restoredTop sz="95370" autoAdjust="0"/>
  </p:normalViewPr>
  <p:slideViewPr>
    <p:cSldViewPr snapToGrid="0" snapToObjects="1">
      <p:cViewPr varScale="1">
        <p:scale>
          <a:sx n="81" d="100"/>
          <a:sy n="81" d="100"/>
        </p:scale>
        <p:origin x="3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10/28/2020</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IX is often associated with athletics, because it began as way to ensure equal opportunities for male and female students to participate in athletic programs. It has since come to encompass every aspect of education in the United States.</a:t>
            </a:r>
          </a:p>
        </p:txBody>
      </p:sp>
      <p:sp>
        <p:nvSpPr>
          <p:cNvPr id="4" name="Slide Number Placeholder 3"/>
          <p:cNvSpPr>
            <a:spLocks noGrp="1"/>
          </p:cNvSpPr>
          <p:nvPr>
            <p:ph type="sldNum" sz="quarter" idx="5"/>
          </p:nvPr>
        </p:nvSpPr>
        <p:spPr/>
        <p:txBody>
          <a:bodyPr/>
          <a:lstStyle/>
          <a:p>
            <a:fld id="{0BF15AA0-0AB1-4D47-AB11-A5717F969931}" type="slidenum">
              <a:rPr lang="en-US" smtClean="0"/>
              <a:t>7</a:t>
            </a:fld>
            <a:endParaRPr lang="en-US"/>
          </a:p>
        </p:txBody>
      </p:sp>
    </p:spTree>
    <p:extLst>
      <p:ext uri="{BB962C8B-B14F-4D97-AF65-F5344CB8AC3E}">
        <p14:creationId xmlns:p14="http://schemas.microsoft.com/office/powerpoint/2010/main" val="415240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10/28/2020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auw.org/title-ix/" TargetMode="External"/><Relationship Id="rId4" Type="http://schemas.openxmlformats.org/officeDocument/2006/relationships/hyperlink" Target="https://www2.ed.gov/policy/rights/guid/ocr/sex.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Introduction to </a:t>
            </a:r>
          </a:p>
          <a:p>
            <a:r>
              <a:rPr lang="en-US" sz="5400" dirty="0">
                <a:solidFill>
                  <a:srgbClr val="00685E"/>
                </a:solidFill>
                <a:latin typeface="Franklin Gothic Heavy" charset="0"/>
                <a:ea typeface="Franklin Gothic Heavy" charset="0"/>
                <a:cs typeface="Franklin Gothic Heavy" charset="0"/>
              </a:rPr>
              <a:t>Title IX at Shoreline CC</a:t>
            </a: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a:p>
            <a:endParaRPr lang="en-US" sz="4800" dirty="0">
              <a:solidFill>
                <a:schemeClr val="bg1"/>
              </a:solidFill>
              <a:latin typeface="Franklin Gothic Heavy" charset="0"/>
              <a:ea typeface="Franklin Gothic Heavy" charset="0"/>
              <a:cs typeface="Franklin Gothic Heavy"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A form of discrimination consisting of unwelcome, gender-based verbal, written, electronic and/or physical conduct.</a:t>
            </a: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3197582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Two types under Title IX:</a:t>
            </a:r>
          </a:p>
          <a:p>
            <a:pPr algn="l">
              <a:spcBef>
                <a:spcPts val="600"/>
              </a:spcBef>
            </a:pPr>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1. Quid Pro Quo: </a:t>
            </a:r>
            <a:r>
              <a:rPr lang="en-US" sz="2800" dirty="0">
                <a:solidFill>
                  <a:srgbClr val="00685E"/>
                </a:solidFill>
                <a:latin typeface="Franklin Gothic Book" panose="020B0503020102020204" pitchFamily="34" charset="0"/>
                <a:ea typeface="Franklin Gothic Medium" charset="0"/>
                <a:cs typeface="Franklin Gothic Medium" charset="0"/>
              </a:rPr>
              <a:t>A </a:t>
            </a:r>
            <a:r>
              <a:rPr lang="en-US" sz="2800" dirty="0">
                <a:solidFill>
                  <a:srgbClr val="00685E"/>
                </a:solidFill>
                <a:highlight>
                  <a:srgbClr val="FFFF00"/>
                </a:highlight>
                <a:latin typeface="Franklin Gothic Book" panose="020B0503020102020204" pitchFamily="34" charset="0"/>
                <a:ea typeface="Franklin Gothic Medium" charset="0"/>
                <a:cs typeface="Franklin Gothic Medium" charset="0"/>
              </a:rPr>
              <a:t>school employee</a:t>
            </a:r>
            <a:r>
              <a:rPr lang="en-US" sz="2800" dirty="0">
                <a:solidFill>
                  <a:srgbClr val="00685E"/>
                </a:solidFill>
                <a:latin typeface="Franklin Gothic Book" panose="020B0503020102020204" pitchFamily="34" charset="0"/>
                <a:ea typeface="Franklin Gothic Medium" charset="0"/>
                <a:cs typeface="Franklin Gothic Medium" charset="0"/>
              </a:rPr>
              <a:t> conditioning the provision of an aid, benefit, or service of the school on an individual’s participation in unwelcome sexual conduct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4180341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endParaRPr lang="en-US" sz="2800" b="1" dirty="0">
              <a:solidFill>
                <a:srgbClr val="00685E"/>
              </a:solidFill>
              <a:latin typeface="Franklin Gothic Book" panose="020B0503020102020204" pitchFamily="34" charset="0"/>
              <a:ea typeface="Franklin Gothic Book" charset="0"/>
              <a:cs typeface="Calibri" panose="020F0502020204030204" pitchFamily="34" charset="0"/>
            </a:endParaRPr>
          </a:p>
          <a:p>
            <a:pPr algn="l"/>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2. </a:t>
            </a:r>
            <a:r>
              <a:rPr lang="en-US" sz="2800" b="1" dirty="0">
                <a:solidFill>
                  <a:srgbClr val="00685E"/>
                </a:solidFill>
                <a:latin typeface="Franklin Gothic Book" panose="020B0503020102020204" pitchFamily="34" charset="0"/>
                <a:ea typeface="Franklin Gothic Medium" charset="0"/>
                <a:cs typeface="Franklin Gothic Medium" charset="0"/>
              </a:rPr>
              <a:t>Hostile Environment: </a:t>
            </a:r>
            <a:r>
              <a:rPr lang="en-US" sz="2800" dirty="0">
                <a:solidFill>
                  <a:srgbClr val="00685E"/>
                </a:solidFill>
                <a:latin typeface="Franklin Gothic Book" panose="020B0503020102020204" pitchFamily="34" charset="0"/>
                <a:ea typeface="Franklin Gothic Medium" charset="0"/>
                <a:cs typeface="Franklin Gothic Medium" charset="0"/>
              </a:rPr>
              <a:t>Unwelcome conduct that a </a:t>
            </a:r>
            <a:r>
              <a:rPr lang="en-US" sz="2800" dirty="0">
                <a:solidFill>
                  <a:srgbClr val="00685E"/>
                </a:solidFill>
                <a:highlight>
                  <a:srgbClr val="FFFF00"/>
                </a:highlight>
                <a:latin typeface="Franklin Gothic Book" panose="020B0503020102020204" pitchFamily="34" charset="0"/>
                <a:ea typeface="Franklin Gothic Medium" charset="0"/>
                <a:cs typeface="Franklin Gothic Medium" charset="0"/>
              </a:rPr>
              <a:t>reasonable person </a:t>
            </a:r>
            <a:r>
              <a:rPr lang="en-US" sz="2800" dirty="0">
                <a:solidFill>
                  <a:srgbClr val="00685E"/>
                </a:solidFill>
                <a:latin typeface="Franklin Gothic Book" panose="020B0503020102020204" pitchFamily="34" charset="0"/>
                <a:ea typeface="Franklin Gothic Medium" charset="0"/>
                <a:cs typeface="Franklin Gothic Medium" charset="0"/>
              </a:rPr>
              <a:t>would find to be so severe, pervasive,</a:t>
            </a:r>
            <a:r>
              <a:rPr lang="en-US" sz="2800" b="1" dirty="0">
                <a:solidFill>
                  <a:srgbClr val="00685E"/>
                </a:solidFill>
                <a:highlight>
                  <a:srgbClr val="FFFF00"/>
                </a:highlight>
                <a:latin typeface="Franklin Gothic Book" panose="020B0503020102020204" pitchFamily="34" charset="0"/>
                <a:ea typeface="Franklin Gothic Medium" charset="0"/>
                <a:cs typeface="Franklin Gothic Medium" charset="0"/>
              </a:rPr>
              <a:t> and </a:t>
            </a:r>
            <a:r>
              <a:rPr lang="en-US" sz="2800" dirty="0">
                <a:solidFill>
                  <a:srgbClr val="00685E"/>
                </a:solidFill>
                <a:latin typeface="Franklin Gothic Book" panose="020B0503020102020204" pitchFamily="34" charset="0"/>
                <a:ea typeface="Franklin Gothic Medium" charset="0"/>
                <a:cs typeface="Franklin Gothic Medium" charset="0"/>
              </a:rPr>
              <a:t>objectively offensive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17411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Violence</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Includes: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contact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intercourse</a:t>
            </a:r>
          </a:p>
          <a:p>
            <a:pPr marL="457200" indent="-457200" algn="l">
              <a:spcBef>
                <a:spcPts val="600"/>
              </a:spcBef>
              <a:buFont typeface="Arial" panose="020B0604020202020204" pitchFamily="34" charset="0"/>
              <a:buChar char="•"/>
            </a:pPr>
            <a:r>
              <a:rPr lang="en-US" sz="2800" dirty="0">
                <a:solidFill>
                  <a:srgbClr val="00685E"/>
                </a:solidFill>
                <a:highlight>
                  <a:srgbClr val="FFFF00"/>
                </a:highlight>
                <a:latin typeface="Franklin Gothic Book" panose="020B0503020102020204" pitchFamily="34" charset="0"/>
                <a:ea typeface="Franklin Gothic Book" charset="0"/>
                <a:cs typeface="Calibri" panose="020F0502020204030204" pitchFamily="34" charset="0"/>
              </a:rPr>
              <a:t>Domestic violence</a:t>
            </a:r>
          </a:p>
          <a:p>
            <a:pPr marL="457200" indent="-457200" algn="l">
              <a:spcBef>
                <a:spcPts val="600"/>
              </a:spcBef>
              <a:buFont typeface="Arial" panose="020B0604020202020204" pitchFamily="34" charset="0"/>
              <a:buChar char="•"/>
            </a:pPr>
            <a:r>
              <a:rPr lang="en-US" sz="2800" dirty="0">
                <a:solidFill>
                  <a:srgbClr val="00685E"/>
                </a:solidFill>
                <a:highlight>
                  <a:srgbClr val="FFFF00"/>
                </a:highlight>
                <a:latin typeface="Franklin Gothic Book" panose="020B0503020102020204" pitchFamily="34" charset="0"/>
                <a:ea typeface="Franklin Gothic Book" charset="0"/>
                <a:cs typeface="Calibri" panose="020F0502020204030204" pitchFamily="34" charset="0"/>
              </a:rPr>
              <a:t>Dating violence</a:t>
            </a:r>
          </a:p>
          <a:p>
            <a:pPr marL="457200" indent="-457200" algn="l">
              <a:spcBef>
                <a:spcPts val="600"/>
              </a:spcBef>
              <a:buFont typeface="Arial" panose="020B0604020202020204" pitchFamily="34" charset="0"/>
              <a:buChar char="•"/>
            </a:pPr>
            <a:r>
              <a:rPr lang="en-US" sz="2800" dirty="0">
                <a:solidFill>
                  <a:srgbClr val="00685E"/>
                </a:solidFill>
                <a:highlight>
                  <a:srgbClr val="FFFF00"/>
                </a:highlight>
                <a:latin typeface="Franklin Gothic Book" panose="020B0503020102020204" pitchFamily="34" charset="0"/>
                <a:ea typeface="Franklin Gothic Book" charset="0"/>
                <a:cs typeface="Calibri" panose="020F0502020204030204" pitchFamily="34" charset="0"/>
              </a:rPr>
              <a:t>Stalking</a:t>
            </a: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631935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a possible Title IX violation becomes known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supportive measures to involved parties as needed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formal complaints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remedies to restore access to education – disciplinary action, supportive measures, etc.</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a:t>
            </a:r>
            <a:r>
              <a:rPr lang="en-US" sz="2800" u="sng" dirty="0">
                <a:solidFill>
                  <a:srgbClr val="00685E"/>
                </a:solidFill>
                <a:latin typeface="Franklin Gothic Book" panose="020B0503020102020204" pitchFamily="34" charset="0"/>
                <a:ea typeface="+mn-ea"/>
                <a:cs typeface="+mn-cs"/>
              </a:rPr>
              <a:t>culture of care</a:t>
            </a:r>
            <a:r>
              <a:rPr lang="en-US" sz="2800" dirty="0">
                <a:solidFill>
                  <a:srgbClr val="00685E"/>
                </a:solidFill>
                <a:latin typeface="Franklin Gothic Book" panose="020B0503020102020204" pitchFamily="34" charset="0"/>
                <a:ea typeface="+mn-ea"/>
                <a:cs typeface="+mn-cs"/>
              </a:rPr>
              <a:t> for each other and our students.</a:t>
            </a: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Medium" charset="0"/>
                <a:ea typeface="Franklin Gothic Medium" charset="0"/>
                <a:cs typeface="Franklin Gothic Medium" charset="0"/>
              </a:rPr>
              <a:t>With the exception of Counselors,</a:t>
            </a:r>
          </a:p>
          <a:p>
            <a:r>
              <a:rPr lang="en-US" sz="3600" dirty="0">
                <a:solidFill>
                  <a:srgbClr val="00685E"/>
                </a:solidFill>
                <a:latin typeface="Franklin Gothic Medium" charset="0"/>
                <a:ea typeface="Franklin Gothic Medium" charset="0"/>
                <a:cs typeface="Franklin Gothic Medium" charset="0"/>
              </a:rPr>
              <a:t>We are </a:t>
            </a:r>
            <a:r>
              <a:rPr lang="en-US" sz="3600" u="sng" dirty="0">
                <a:solidFill>
                  <a:srgbClr val="00685E"/>
                </a:solidFill>
                <a:latin typeface="Franklin Gothic Medium" charset="0"/>
                <a:ea typeface="Franklin Gothic Medium" charset="0"/>
                <a:cs typeface="Franklin Gothic Medium" charset="0"/>
              </a:rPr>
              <a:t>all</a:t>
            </a:r>
            <a:r>
              <a:rPr lang="en-US" sz="3600" dirty="0">
                <a:solidFill>
                  <a:srgbClr val="00685E"/>
                </a:solidFill>
                <a:latin typeface="Franklin Gothic Medium" charset="0"/>
                <a:ea typeface="Franklin Gothic Medium" charset="0"/>
                <a:cs typeface="Franklin Gothic Medium" charset="0"/>
              </a:rPr>
              <a:t> mandated reporters</a:t>
            </a:r>
          </a:p>
          <a:p>
            <a:pPr algn="l"/>
            <a:endParaRPr lang="en-US" sz="2400" b="1" dirty="0">
              <a:solidFill>
                <a:srgbClr val="00685E"/>
              </a:solidFill>
              <a:latin typeface="Franklin Gothic Medium" charset="0"/>
              <a:ea typeface="Franklin Gothic Book" charset="0"/>
              <a:cs typeface="Franklin Gothic Book" charset="0"/>
            </a:endParaRPr>
          </a:p>
          <a:p>
            <a:pPr algn="l"/>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 (Title IX Coordinator, supervisor or Dean, Safety and Security).</a:t>
            </a: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958689"/>
            <a:ext cx="890217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Who is a mandated reporter?</a:t>
            </a:r>
          </a:p>
        </p:txBody>
      </p:sp>
    </p:spTree>
    <p:extLst>
      <p:ext uri="{BB962C8B-B14F-4D97-AF65-F5344CB8AC3E}">
        <p14:creationId xmlns:p14="http://schemas.microsoft.com/office/powerpoint/2010/main" val="1851464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not be able to keep what they tell you confidential.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39977" y="1795533"/>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4. Suggest they visit the Counseling Center if they wish to speak with someone confidentially. Accompany them if you can.</a:t>
            </a:r>
          </a:p>
          <a:p>
            <a:pPr algn="l">
              <a:spcBef>
                <a:spcPts val="600"/>
              </a:spcBef>
            </a:pPr>
            <a:r>
              <a:rPr lang="en-US" sz="2800" dirty="0">
                <a:solidFill>
                  <a:srgbClr val="00685E"/>
                </a:solidFill>
                <a:latin typeface="Franklin Gothic Book" charset="0"/>
                <a:ea typeface="Franklin Gothic Book" charset="0"/>
                <a:cs typeface="Franklin Gothic Book" charset="0"/>
              </a:rPr>
              <a:t>5. Listen for understanding. Set aside judgment.</a:t>
            </a:r>
          </a:p>
          <a:p>
            <a:pPr algn="l">
              <a:spcBef>
                <a:spcPts val="600"/>
              </a:spcBef>
            </a:pPr>
            <a:r>
              <a:rPr lang="en-US" sz="2800" dirty="0">
                <a:solidFill>
                  <a:srgbClr val="00685E"/>
                </a:solidFill>
                <a:latin typeface="Franklin Gothic Book" charset="0"/>
                <a:ea typeface="Franklin Gothic Book" charset="0"/>
                <a:cs typeface="Franklin Gothic Book" charset="0"/>
              </a:rPr>
              <a:t>6. Report the concern!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112049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The difference is important!</a:t>
            </a:r>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Confidentiality means you tell no one (with very few exceptions).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Privacy means you tell only the people who need to know in order to keep the community safe and investigate the complaint.</a:t>
            </a:r>
          </a:p>
          <a:p>
            <a:pPr marL="457200" indent="-457200" algn="l">
              <a:spcBef>
                <a:spcPts val="600"/>
              </a:spcBef>
              <a:buFont typeface="Arial" charset="0"/>
              <a:buChar char="•"/>
            </a:pPr>
            <a:r>
              <a:rPr lang="en-US" sz="2800" u="sng" dirty="0">
                <a:solidFill>
                  <a:srgbClr val="00685E"/>
                </a:solidFill>
                <a:latin typeface="Franklin Gothic Book" charset="0"/>
                <a:ea typeface="Franklin Gothic Book" charset="0"/>
                <a:cs typeface="Franklin Gothic Book" charset="0"/>
              </a:rPr>
              <a:t>Unless you are employed by SCC as a Counselor, you cannot promise confidentiality.</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Privacy vs. Confidentiality</a:t>
            </a:r>
          </a:p>
        </p:txBody>
      </p:sp>
    </p:spTree>
    <p:extLst>
      <p:ext uri="{BB962C8B-B14F-4D97-AF65-F5344CB8AC3E}">
        <p14:creationId xmlns:p14="http://schemas.microsoft.com/office/powerpoint/2010/main" val="3783013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3600" b="1" dirty="0">
                <a:solidFill>
                  <a:srgbClr val="00685E"/>
                </a:solidFill>
                <a:latin typeface="Franklin Gothic Book" charset="0"/>
                <a:ea typeface="Franklin Gothic Book" charset="0"/>
                <a:cs typeface="Franklin Gothic Book" charset="0"/>
              </a:rPr>
              <a:t>Learning goals</a:t>
            </a:r>
          </a:p>
          <a:p>
            <a:pPr marL="457200" indent="-457200" algn="l">
              <a:spcBef>
                <a:spcPts val="600"/>
              </a:spcBef>
              <a:buFont typeface="Arial" charset="0"/>
              <a:buChar char="•"/>
            </a:pPr>
            <a:r>
              <a:rPr lang="en-US" sz="3600" b="1" dirty="0">
                <a:solidFill>
                  <a:srgbClr val="00685E"/>
                </a:solidFill>
                <a:latin typeface="Franklin Gothic Book" charset="0"/>
                <a:ea typeface="Franklin Gothic Book" charset="0"/>
                <a:cs typeface="Franklin Gothic Book" charset="0"/>
              </a:rPr>
              <a:t>Review of Title IX</a:t>
            </a:r>
          </a:p>
          <a:p>
            <a:pPr marL="457200" indent="-457200" algn="l">
              <a:spcBef>
                <a:spcPts val="600"/>
              </a:spcBef>
              <a:buFont typeface="Arial" charset="0"/>
              <a:buChar char="•"/>
            </a:pPr>
            <a:r>
              <a:rPr lang="en-US" sz="3600" b="1" dirty="0">
                <a:solidFill>
                  <a:srgbClr val="00685E"/>
                </a:solidFill>
                <a:latin typeface="Franklin Gothic Book" charset="0"/>
                <a:ea typeface="Franklin Gothic Book" charset="0"/>
                <a:cs typeface="Franklin Gothic Book" charset="0"/>
              </a:rPr>
              <a:t>Our roles and responsibilities </a:t>
            </a:r>
          </a:p>
          <a:p>
            <a:pPr marL="457200" indent="-457200" algn="l">
              <a:spcBef>
                <a:spcPts val="600"/>
              </a:spcBef>
              <a:buFont typeface="Arial" panose="020B0604020202020204" pitchFamily="34" charset="0"/>
              <a:buChar char="•"/>
            </a:pPr>
            <a:r>
              <a:rPr lang="en-US" sz="36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3600" b="1" dirty="0">
                <a:solidFill>
                  <a:srgbClr val="00685E"/>
                </a:solidFill>
                <a:latin typeface="Franklin Gothic Book" charset="0"/>
                <a:ea typeface="Franklin Gothic Book" charset="0"/>
                <a:cs typeface="Franklin Gothic Book" charset="0"/>
              </a:rPr>
              <a:t>Apply your knowledge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81460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Franklin Gothic Medium" charset="0"/>
              </a:rPr>
              <a:t>A survivor of sexual violence may be experiencing trauma. </a:t>
            </a:r>
            <a:r>
              <a:rPr lang="en-US" sz="2800" dirty="0">
                <a:solidFill>
                  <a:srgbClr val="00685E"/>
                </a:solidFill>
                <a:latin typeface="Franklin Gothic Book" panose="020B0503020102020204" pitchFamily="34" charset="0"/>
                <a:ea typeface="Franklin Gothic Book" charset="0"/>
                <a:cs typeface="Franklin Gothic Book" charset="0"/>
              </a:rPr>
              <a:t>Trauma can show up in many different ways:</a:t>
            </a:r>
          </a:p>
          <a:p>
            <a:pPr algn="l">
              <a:spcBef>
                <a:spcPts val="600"/>
              </a:spcBef>
            </a:pPr>
            <a:endParaRPr lang="en-US" sz="900"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 person may be overwhelmed by emotion, or may show no emotion at all</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story may not seem plausible or make sense</a:t>
            </a:r>
          </a:p>
          <a:p>
            <a:pPr algn="l">
              <a:spcBef>
                <a:spcPts val="600"/>
              </a:spcBef>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b="1" dirty="0">
                <a:solidFill>
                  <a:srgbClr val="00685E"/>
                </a:solidFill>
                <a:latin typeface="Franklin Gothic Book" panose="020B0503020102020204" pitchFamily="34" charset="0"/>
                <a:ea typeface="Franklin Gothic Book" charset="0"/>
                <a:cs typeface="Franklin Gothic Book" charset="0"/>
              </a:rPr>
              <a:t>You don’t need to decide if their story is true. Just support them and report what you know.</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Keep in mind</a:t>
            </a:r>
          </a:p>
        </p:txBody>
      </p:sp>
    </p:spTree>
    <p:extLst>
      <p:ext uri="{BB962C8B-B14F-4D97-AF65-F5344CB8AC3E}">
        <p14:creationId xmlns:p14="http://schemas.microsoft.com/office/powerpoint/2010/main" val="384569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00685E"/>
                </a:solidFill>
                <a:latin typeface="Franklin Gothic Book" charset="0"/>
                <a:ea typeface="Franklin Gothic Book" charset="0"/>
                <a:cs typeface="Franklin Gothic Book" charset="0"/>
              </a:rPr>
              <a:t>In the case of a life-threatening emergency, call 911.</a:t>
            </a:r>
          </a:p>
          <a:p>
            <a:pPr algn="l"/>
            <a:endParaRPr lang="en-US" sz="2800" b="1" dirty="0">
              <a:solidFill>
                <a:srgbClr val="00685E"/>
              </a:solidFill>
              <a:latin typeface="Franklin Gothic Book" charset="0"/>
              <a:ea typeface="Franklin Gothic Book" charset="0"/>
              <a:cs typeface="Franklin Gothic Book" charset="0"/>
            </a:endParaRPr>
          </a:p>
          <a:p>
            <a:pPr algn="l"/>
            <a:r>
              <a:rPr lang="en-US" sz="2800" b="1" dirty="0">
                <a:solidFill>
                  <a:srgbClr val="00685E"/>
                </a:solidFill>
                <a:latin typeface="Franklin Gothic Book" charset="0"/>
                <a:ea typeface="Franklin Gothic Book" charset="0"/>
                <a:cs typeface="Franklin Gothic Book" charset="0"/>
              </a:rPr>
              <a:t>If a situation requires immediate attention, call Safety and Security - 206-235-5860 (24/7/365).</a:t>
            </a:r>
            <a:endParaRPr lang="en-US" sz="2800" b="1" i="1" dirty="0">
              <a:solidFill>
                <a:srgbClr val="00685E"/>
              </a:solidFill>
              <a:latin typeface="Franklin Gothic Book" charset="0"/>
              <a:ea typeface="Franklin Gothic Book" charset="0"/>
              <a:cs typeface="Franklin Gothic Book" charset="0"/>
            </a:endParaRPr>
          </a:p>
          <a:p>
            <a:pPr algn="l">
              <a:spcBef>
                <a:spcPts val="600"/>
              </a:spcBef>
            </a:pPr>
            <a:endParaRPr lang="en-US" sz="1100" b="1" dirty="0">
              <a:solidFill>
                <a:srgbClr val="00685E"/>
              </a:solidFill>
              <a:latin typeface="Franklin Gothic Book" charset="0"/>
              <a:ea typeface="Franklin Gothic Book" charset="0"/>
              <a:cs typeface="Franklin Gothic Book" charset="0"/>
            </a:endParaRPr>
          </a:p>
          <a:p>
            <a:pPr algn="l">
              <a:spcBef>
                <a:spcPts val="600"/>
              </a:spcBef>
            </a:pPr>
            <a:r>
              <a:rPr lang="en-US" sz="2800" b="1" dirty="0">
                <a:solidFill>
                  <a:srgbClr val="00685E"/>
                </a:solidFill>
                <a:latin typeface="Franklin Gothic Book" charset="0"/>
                <a:ea typeface="Franklin Gothic Book" charset="0"/>
                <a:cs typeface="Franklin Gothic Book" charset="0"/>
              </a:rPr>
              <a:t>If the situation is not urgent:</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Contact the Title IX Coordinator</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File a report online (</a:t>
            </a:r>
            <a:r>
              <a:rPr lang="en-US" sz="2800" dirty="0">
                <a:hlinkClick r:id="rId3"/>
              </a:rPr>
              <a:t>https://www.shoreline.edu/title-ix/</a:t>
            </a:r>
            <a:r>
              <a:rPr lang="en-US" sz="2800" dirty="0"/>
              <a:t>)</a:t>
            </a:r>
            <a:endParaRPr lang="en-US" sz="28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Tell your supervisor or Dean</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All of the above!</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report a concern?</a:t>
            </a:r>
          </a:p>
        </p:txBody>
      </p:sp>
    </p:spTree>
    <p:extLst>
      <p:ext uri="{BB962C8B-B14F-4D97-AF65-F5344CB8AC3E}">
        <p14:creationId xmlns:p14="http://schemas.microsoft.com/office/powerpoint/2010/main" val="3953402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complainant to get more information and determine next steps</a:t>
            </a:r>
          </a:p>
          <a:p>
            <a:pPr algn="l">
              <a:spcBef>
                <a:spcPts val="600"/>
              </a:spcBef>
            </a:pPr>
            <a:endParaRPr lang="en-US" sz="2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Supportive measures will be arranged as needed (referrals to campus and community resources, academic accommodations, housing accommodations if needed, etc.)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will identify the appropriate path to resolution </a:t>
            </a:r>
          </a:p>
          <a:p>
            <a:pPr algn="l">
              <a:spcBef>
                <a:spcPts val="600"/>
              </a:spcBef>
            </a:pPr>
            <a:r>
              <a:rPr lang="en-US" sz="2800" dirty="0">
                <a:solidFill>
                  <a:srgbClr val="00685E"/>
                </a:solidFill>
                <a:latin typeface="Franklin Gothic Book" charset="0"/>
                <a:ea typeface="Franklin Gothic Book" charset="0"/>
                <a:cs typeface="Franklin Gothic Book" charset="0"/>
              </a:rPr>
              <a:t>		</a:t>
            </a:r>
            <a:r>
              <a:rPr lang="en-US" sz="2800" u="sng" dirty="0">
                <a:solidFill>
                  <a:srgbClr val="00685E"/>
                </a:solidFill>
                <a:latin typeface="Franklin Gothic Book" charset="0"/>
                <a:ea typeface="Franklin Gothic Book" charset="0"/>
                <a:cs typeface="Franklin Gothic Book" charset="0"/>
              </a:rPr>
              <a:t>Informal resolution: </a:t>
            </a:r>
            <a:r>
              <a:rPr lang="en-US" sz="2800" dirty="0">
                <a:solidFill>
                  <a:srgbClr val="00685E"/>
                </a:solidFill>
                <a:latin typeface="Franklin Gothic Book" charset="0"/>
                <a:ea typeface="Franklin Gothic Book" charset="0"/>
                <a:cs typeface="Franklin Gothic Book" charset="0"/>
              </a:rPr>
              <a:t>supportive measures, 	agreement among the parties</a:t>
            </a:r>
          </a:p>
          <a:p>
            <a:pPr algn="l">
              <a:spcBef>
                <a:spcPts val="600"/>
              </a:spcBef>
            </a:pPr>
            <a:r>
              <a:rPr lang="en-US" sz="2800" dirty="0">
                <a:solidFill>
                  <a:srgbClr val="00685E"/>
                </a:solidFill>
                <a:latin typeface="Franklin Gothic Book" charset="0"/>
                <a:ea typeface="Franklin Gothic Book" charset="0"/>
                <a:cs typeface="Franklin Gothic Book" charset="0"/>
              </a:rPr>
              <a:t>		</a:t>
            </a:r>
            <a:r>
              <a:rPr lang="en-US" sz="2800" u="sng" dirty="0">
                <a:solidFill>
                  <a:srgbClr val="00685E"/>
                </a:solidFill>
                <a:latin typeface="Franklin Gothic Book" charset="0"/>
                <a:ea typeface="Franklin Gothic Book" charset="0"/>
                <a:cs typeface="Franklin Gothic Book" charset="0"/>
              </a:rPr>
              <a:t>Formal resolution: </a:t>
            </a:r>
            <a:r>
              <a:rPr lang="en-US" sz="2800" dirty="0">
                <a:solidFill>
                  <a:srgbClr val="00685E"/>
                </a:solidFill>
                <a:latin typeface="Franklin Gothic Book" charset="0"/>
                <a:ea typeface="Franklin Gothic Book" charset="0"/>
                <a:cs typeface="Franklin Gothic Book" charset="0"/>
              </a:rPr>
              <a:t>full investigation, finding of 	responsibility, possible disciplinary action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952850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b="1" dirty="0">
                <a:solidFill>
                  <a:srgbClr val="00685E"/>
                </a:solidFill>
                <a:latin typeface="Franklin Gothic Book" charset="0"/>
                <a:ea typeface="Franklin Gothic Book" charset="0"/>
                <a:cs typeface="Franklin Gothic Book" charset="0"/>
              </a:rPr>
              <a:t>Examples include: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Moving a student to another section of a class</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Allowing student to withdraw from a class without negative repercussions (academic or financial)</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Adjusting assignment deadlines</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Not assigning students to the same group</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Allowing a student to leave class a few minutes early </a:t>
            </a:r>
          </a:p>
          <a:p>
            <a:pPr algn="l">
              <a:spcBef>
                <a:spcPts val="600"/>
              </a:spcBef>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8863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Supportive measures are key</a:t>
            </a:r>
          </a:p>
        </p:txBody>
      </p:sp>
    </p:spTree>
    <p:extLst>
      <p:ext uri="{BB962C8B-B14F-4D97-AF65-F5344CB8AC3E}">
        <p14:creationId xmlns:p14="http://schemas.microsoft.com/office/powerpoint/2010/main" val="2284261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What you need to know:</a:t>
            </a:r>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Investigators are employees who have received special training</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You may be asked to come in for an interview and/or submit a written statement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Investigations take time (usually 2 months or more)</a:t>
            </a:r>
          </a:p>
          <a:p>
            <a:pPr>
              <a:spcBef>
                <a:spcPts val="600"/>
              </a:spcBef>
            </a:pPr>
            <a:endParaRPr lang="en-US" sz="2800" dirty="0">
              <a:solidFill>
                <a:srgbClr val="00685E"/>
              </a:solidFill>
              <a:latin typeface="Franklin Gothic Book" charset="0"/>
              <a:ea typeface="Franklin Gothic Book" charset="0"/>
              <a:cs typeface="Franklin Gothic Book" charset="0"/>
            </a:endParaRP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Investigations</a:t>
            </a:r>
          </a:p>
        </p:txBody>
      </p:sp>
    </p:spTree>
    <p:extLst>
      <p:ext uri="{BB962C8B-B14F-4D97-AF65-F5344CB8AC3E}">
        <p14:creationId xmlns:p14="http://schemas.microsoft.com/office/powerpoint/2010/main" val="2756570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Know about campus resources – Counseling Center, Safety &amp; Security, Title IX Coordinator</a:t>
            </a:r>
          </a:p>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Be familiar with College policy and Title IX grievance procedures</a:t>
            </a:r>
          </a:p>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Include language on your syllabus or department web page about Title IX</a:t>
            </a:r>
          </a:p>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Be an active bystander</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2327087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Take care of yourself!</a:t>
            </a:r>
          </a:p>
        </p:txBody>
      </p:sp>
      <p:pic>
        <p:nvPicPr>
          <p:cNvPr id="1030" name="Picture 6" descr="oxygen-mask">
            <a:extLst>
              <a:ext uri="{FF2B5EF4-FFF2-40B4-BE49-F238E27FC236}">
                <a16:creationId xmlns:a16="http://schemas.microsoft.com/office/drawing/2014/main" id="{AE8B3A49-4AE1-4DFE-A263-B94D75AA34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4859" y="2171833"/>
            <a:ext cx="3593013" cy="3842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071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1:</a:t>
            </a:r>
          </a:p>
          <a:p>
            <a:pPr algn="l">
              <a:spcBef>
                <a:spcPts val="600"/>
              </a:spcBef>
            </a:pPr>
            <a:r>
              <a:rPr lang="en-US" sz="2800" dirty="0">
                <a:solidFill>
                  <a:srgbClr val="00685E"/>
                </a:solidFill>
                <a:latin typeface="Franklin Gothic Medium" charset="0"/>
                <a:ea typeface="Franklin Gothic Book" charset="0"/>
                <a:cs typeface="Franklin Gothic Book" charset="0"/>
              </a:rPr>
              <a:t>	A student tells you that another student has been bothering them – asking them out repeatedly, hugging them, waiting for them after class. They are beginning to feel uncomfortable, but they tell you they don’t want to make a big deal of it.</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How is the college likely to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434936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373648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2:</a:t>
            </a:r>
          </a:p>
          <a:p>
            <a:pPr algn="l">
              <a:spcBef>
                <a:spcPts val="600"/>
              </a:spcBef>
            </a:pPr>
            <a:r>
              <a:rPr lang="en-US" sz="2800" dirty="0">
                <a:solidFill>
                  <a:srgbClr val="00685E"/>
                </a:solidFill>
                <a:latin typeface="Franklin Gothic Medium" charset="0"/>
                <a:ea typeface="Franklin Gothic Book" charset="0"/>
                <a:cs typeface="Franklin Gothic Book" charset="0"/>
              </a:rPr>
              <a:t>	You notice a student’s level of participation in class has changed and their grades have slipped. When you reach out to them, they disclose that their partner has physically and verbally abusive.</a:t>
            </a:r>
          </a:p>
          <a:p>
            <a:pPr algn="l">
              <a:spcBef>
                <a:spcPts val="600"/>
              </a:spcBef>
            </a:pPr>
            <a:r>
              <a:rPr lang="en-US" sz="2800" dirty="0">
                <a:solidFill>
                  <a:srgbClr val="00685E"/>
                </a:solidFill>
                <a:latin typeface="Franklin Gothic Medium" charset="0"/>
                <a:ea typeface="Franklin Gothic Book" charset="0"/>
                <a:cs typeface="Franklin Gothic Book" charset="0"/>
              </a:rPr>
              <a:t>	How do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How is the college likely to respond?</a:t>
            </a: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360750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By the end of this session, you will…</a:t>
            </a:r>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Be familiar with the basics of Title IX</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Know how to respond to a report of sexual misconduct</a:t>
            </a:r>
            <a:endParaRPr lang="en-US" sz="2800" b="1" i="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3758098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Did we accomplish the learning goals?</a:t>
            </a:r>
          </a:p>
          <a:p>
            <a:pPr algn="l"/>
            <a:endParaRPr lang="en-US" sz="3600" dirty="0">
              <a:solidFill>
                <a:srgbClr val="00685E"/>
              </a:solidFill>
              <a:latin typeface="Franklin Gothic Medium" charset="0"/>
              <a:ea typeface="Franklin Gothic Medium" charset="0"/>
              <a:cs typeface="Franklin Gothic Medium" charset="0"/>
            </a:endParaRPr>
          </a:p>
          <a:p>
            <a:pPr algn="l"/>
            <a:r>
              <a:rPr lang="en-US" sz="3600" dirty="0">
                <a:solidFill>
                  <a:srgbClr val="00685E"/>
                </a:solidFill>
                <a:latin typeface="Franklin Gothic Medium" charset="0"/>
                <a:ea typeface="Franklin Gothic Medium" charset="0"/>
                <a:cs typeface="Franklin Gothic Medium" charset="0"/>
              </a:rPr>
              <a:t>Did you learn the one thing you wanted to learn today?</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3"/>
              </a:rPr>
              <a:t>https://www.shoreline.edu/title-ix/</a:t>
            </a:r>
            <a:endParaRPr lang="en-US" sz="2800" dirty="0">
              <a:solidFill>
                <a:srgbClr val="00685E"/>
              </a:solidFill>
              <a:latin typeface="Franklin Gothic Medium" charset="0"/>
              <a:ea typeface="Franklin Gothic Book" charset="0"/>
              <a:cs typeface="Franklin Gothic Book" charset="0"/>
            </a:endParaRPr>
          </a:p>
          <a:p>
            <a:pPr marL="914400" lvl="1" indent="-457200">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U.S Department of Education:</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4"/>
              </a:rPr>
              <a:t>https://www2.ed.gov/policy/rights/guid/ocr/sex.html</a:t>
            </a:r>
            <a:endParaRPr lang="en-US" sz="28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American Association of University Women (AAUW):</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5"/>
              </a:rPr>
              <a:t>https://www.aauw.org/title-ix/</a:t>
            </a:r>
            <a:endParaRPr lang="en-US" sz="28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 more:</a:t>
            </a:r>
          </a:p>
        </p:txBody>
      </p:sp>
    </p:spTree>
    <p:extLst>
      <p:ext uri="{BB962C8B-B14F-4D97-AF65-F5344CB8AC3E}">
        <p14:creationId xmlns:p14="http://schemas.microsoft.com/office/powerpoint/2010/main" val="2896081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6600" dirty="0">
                <a:solidFill>
                  <a:srgbClr val="00685E"/>
                </a:solidFill>
                <a:latin typeface="Franklin Gothic Book" charset="0"/>
                <a:ea typeface="Franklin Gothic Book" charset="0"/>
                <a:cs typeface="Franklin Gothic Book" charset="0"/>
              </a:rPr>
              <a:t>Students and employees who are affected by sexual misconduct can face significant barriers to education and productive employment</a:t>
            </a:r>
          </a:p>
          <a:p>
            <a:pPr algn="l">
              <a:spcBef>
                <a:spcPts val="600"/>
              </a:spcBef>
            </a:pPr>
            <a:endParaRPr lang="en-US" sz="4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Anxiety</a:t>
            </a: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Depression</a:t>
            </a: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Increased use of drugs and alcohol</a:t>
            </a: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General life disruption</a:t>
            </a:r>
          </a:p>
          <a:p>
            <a:pPr marL="457200" indent="-457200" algn="l">
              <a:spcBef>
                <a:spcPts val="600"/>
              </a:spcBef>
              <a:buFont typeface="Arial" panose="020B0604020202020204" pitchFamily="34" charset="0"/>
              <a:buChar char="•"/>
            </a:pPr>
            <a:endParaRPr lang="en-US" sz="66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6600" dirty="0">
              <a:solidFill>
                <a:srgbClr val="00685E"/>
              </a:solidFill>
              <a:latin typeface="Franklin Gothic Book" charset="0"/>
              <a:ea typeface="Franklin Gothic Book" charset="0"/>
              <a:cs typeface="Franklin Gothic Book" charset="0"/>
            </a:endParaRPr>
          </a:p>
          <a:p>
            <a:pPr algn="l">
              <a:spcBef>
                <a:spcPts val="600"/>
              </a:spcBef>
            </a:pPr>
            <a:endParaRPr lang="en-US" sz="3600" b="1" dirty="0">
              <a:solidFill>
                <a:srgbClr val="00685E"/>
              </a:solidFill>
              <a:latin typeface="Franklin Gothic Book" charset="0"/>
              <a:ea typeface="Franklin Gothic Book" charset="0"/>
              <a:cs typeface="Franklin Gothic Book" charset="0"/>
            </a:endParaRPr>
          </a:p>
          <a:p>
            <a:pPr algn="l">
              <a:spcBef>
                <a:spcPts val="600"/>
              </a:spcBef>
            </a:pPr>
            <a:endParaRPr lang="en-US" sz="3600" b="1" dirty="0">
              <a:solidFill>
                <a:srgbClr val="00685E"/>
              </a:solidFill>
              <a:latin typeface="Franklin Gothic Book" charset="0"/>
              <a:ea typeface="Franklin Gothic Book" charset="0"/>
              <a:cs typeface="Franklin Gothic Book" charset="0"/>
            </a:endParaRPr>
          </a:p>
          <a:p>
            <a:pPr algn="l">
              <a:spcBef>
                <a:spcPts val="600"/>
              </a:spcBef>
            </a:pPr>
            <a:endParaRPr lang="en-US" sz="36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3092587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600" dirty="0">
                <a:solidFill>
                  <a:srgbClr val="00685E"/>
                </a:solidFill>
                <a:latin typeface="Franklin Gothic Book" charset="0"/>
                <a:ea typeface="Franklin Gothic Book" charset="0"/>
                <a:cs typeface="Franklin Gothic Book" charset="0"/>
              </a:rPr>
              <a:t>The way we respond to a report of sexual misconduct can mean the difference between someone dropping out of school or leaving their job </a:t>
            </a:r>
            <a:r>
              <a:rPr lang="en-US" sz="3600" u="sng" dirty="0">
                <a:solidFill>
                  <a:srgbClr val="00685E"/>
                </a:solidFill>
                <a:latin typeface="Franklin Gothic Book" charset="0"/>
                <a:ea typeface="Franklin Gothic Book" charset="0"/>
                <a:cs typeface="Franklin Gothic Book" charset="0"/>
              </a:rPr>
              <a:t>or</a:t>
            </a:r>
            <a:r>
              <a:rPr lang="en-US" sz="3600" dirty="0">
                <a:solidFill>
                  <a:srgbClr val="00685E"/>
                </a:solidFill>
                <a:latin typeface="Franklin Gothic Book" charset="0"/>
                <a:ea typeface="Franklin Gothic Book" charset="0"/>
                <a:cs typeface="Franklin Gothic Book" charset="0"/>
              </a:rPr>
              <a:t> receiving the help and support they need to recover and complete their education or remain employed at SCC.</a:t>
            </a:r>
            <a:endParaRPr lang="en-US" sz="3600"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1826437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Title IX?</a:t>
            </a:r>
          </a:p>
        </p:txBody>
      </p:sp>
    </p:spTree>
    <p:extLst>
      <p:ext uri="{BB962C8B-B14F-4D97-AF65-F5344CB8AC3E}">
        <p14:creationId xmlns:p14="http://schemas.microsoft.com/office/powerpoint/2010/main" val="3146881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Medium" charset="0"/>
                <a:cs typeface="Franklin Gothic Medium" charset="0"/>
              </a:rPr>
              <a:t>Title IX Requires </a:t>
            </a:r>
            <a:r>
              <a:rPr lang="en-US" sz="2800" u="sng" dirty="0">
                <a:solidFill>
                  <a:srgbClr val="00685E"/>
                </a:solidFill>
                <a:latin typeface="Franklin Gothic Book" panose="020B0503020102020204" pitchFamily="34" charset="0"/>
                <a:ea typeface="Franklin Gothic Medium" charset="0"/>
                <a:cs typeface="Franklin Gothic Medium" charset="0"/>
              </a:rPr>
              <a:t>gender equity </a:t>
            </a:r>
            <a:r>
              <a:rPr lang="en-US" sz="2800" dirty="0">
                <a:solidFill>
                  <a:srgbClr val="00685E"/>
                </a:solidFill>
                <a:latin typeface="Franklin Gothic Book" panose="020B0503020102020204" pitchFamily="34" charset="0"/>
                <a:ea typeface="Franklin Gothic Medium" charset="0"/>
                <a:cs typeface="Franklin Gothic Medium" charset="0"/>
              </a:rPr>
              <a:t>in education programs, athletics and activities in schools, public and private, that receive federal funding.</a:t>
            </a:r>
          </a:p>
          <a:p>
            <a:pPr algn="l"/>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r>
              <a:rPr lang="en-US" sz="2800" dirty="0">
                <a:solidFill>
                  <a:srgbClr val="00685E"/>
                </a:solidFill>
                <a:latin typeface="Franklin Gothic Book" panose="020B0503020102020204" pitchFamily="34" charset="0"/>
                <a:ea typeface="Franklin Gothic Book" charset="0"/>
                <a:cs typeface="Franklin Gothic Book" charset="0"/>
              </a:rPr>
              <a:t>Almost all colleges and universities in the U.S. receive some type of federal funding.</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 other words…</a:t>
            </a:r>
          </a:p>
        </p:txBody>
      </p:sp>
    </p:spTree>
    <p:extLst>
      <p:ext uri="{BB962C8B-B14F-4D97-AF65-F5344CB8AC3E}">
        <p14:creationId xmlns:p14="http://schemas.microsoft.com/office/powerpoint/2010/main" val="1698473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staff</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3186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Gender Discrimination</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Unfavorable treatment of a person based on that person’s sex, gender identity, sexual orientation or pregnancy. Prohibited gender-based discrimination includes sexual harassment.</a:t>
            </a: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988153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Props1.xml><?xml version="1.0" encoding="utf-8"?>
<ds:datastoreItem xmlns:ds="http://schemas.openxmlformats.org/officeDocument/2006/customXml" ds:itemID="{4965D318-1831-4483-B62C-E18FD6E6E6A1}"/>
</file>

<file path=customXml/itemProps2.xml><?xml version="1.0" encoding="utf-8"?>
<ds:datastoreItem xmlns:ds="http://schemas.openxmlformats.org/officeDocument/2006/customXml" ds:itemID="{6E001A92-A7BA-4FEA-8803-4E27D78DD1E5}"/>
</file>

<file path=customXml/itemProps3.xml><?xml version="1.0" encoding="utf-8"?>
<ds:datastoreItem xmlns:ds="http://schemas.openxmlformats.org/officeDocument/2006/customXml" ds:itemID="{3445DAD7-2322-4CC1-84E5-3EAD46822C15}"/>
</file>

<file path=docProps/app.xml><?xml version="1.0" encoding="utf-8"?>
<Properties xmlns="http://schemas.openxmlformats.org/officeDocument/2006/extended-properties" xmlns:vt="http://schemas.openxmlformats.org/officeDocument/2006/docPropsVTypes">
  <Template/>
  <TotalTime>14213</TotalTime>
  <Words>1469</Words>
  <Application>Microsoft Office PowerPoint</Application>
  <PresentationFormat>Widescreen</PresentationFormat>
  <Paragraphs>192</Paragraphs>
  <Slides>33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Tricia Kenealy</cp:lastModifiedBy>
  <cp:revision>196</cp:revision>
  <cp:lastPrinted>2019-09-23T17:19:05Z</cp:lastPrinted>
  <dcterms:created xsi:type="dcterms:W3CDTF">2016-09-08T18:39:25Z</dcterms:created>
  <dcterms:modified xsi:type="dcterms:W3CDTF">2020-11-04T21:12:28Z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2500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