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88" r:id="rId2"/>
    <p:sldId id="291" r:id="rId3"/>
    <p:sldId id="295" r:id="rId4"/>
    <p:sldId id="326" r:id="rId5"/>
    <p:sldId id="327" r:id="rId6"/>
    <p:sldId id="297" r:id="rId7"/>
    <p:sldId id="298" r:id="rId8"/>
    <p:sldId id="299" r:id="rId9"/>
    <p:sldId id="300" r:id="rId10"/>
    <p:sldId id="307" r:id="rId11"/>
    <p:sldId id="329" r:id="rId12"/>
    <p:sldId id="330" r:id="rId13"/>
    <p:sldId id="308" r:id="rId14"/>
    <p:sldId id="302" r:id="rId15"/>
    <p:sldId id="303" r:id="rId16"/>
    <p:sldId id="304" r:id="rId17"/>
    <p:sldId id="319" r:id="rId18"/>
    <p:sldId id="306" r:id="rId19"/>
    <p:sldId id="305" r:id="rId20"/>
    <p:sldId id="312" r:id="rId21"/>
    <p:sldId id="311" r:id="rId22"/>
    <p:sldId id="313" r:id="rId23"/>
    <p:sldId id="324" r:id="rId24"/>
    <p:sldId id="320" r:id="rId25"/>
    <p:sldId id="323" r:id="rId26"/>
    <p:sldId id="328" r:id="rId27"/>
    <p:sldId id="310" r:id="rId28"/>
    <p:sldId id="314" r:id="rId29"/>
    <p:sldId id="321" r:id="rId30"/>
    <p:sldId id="315" r:id="rId31"/>
    <p:sldId id="316" r:id="rId32"/>
    <p:sldId id="317" r:id="rId33"/>
    <p:sldId id="318" r:id="rId34"/>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p:restoredTop sz="95370" autoAdjust="0"/>
  </p:normalViewPr>
  <p:slideViewPr>
    <p:cSldViewPr snapToGrid="0" snapToObjects="1">
      <p:cViewPr varScale="1">
        <p:scale>
          <a:sx n="81" d="100"/>
          <a:sy n="81" d="100"/>
        </p:scale>
        <p:origin x="3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10/28/2020</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is often associated with athletics, because it began as way to ensure equal opportunities for male and female students to participate in athletic programs. It has since come to encompass every aspect of education in the United States.</a:t>
            </a:r>
          </a:p>
        </p:txBody>
      </p:sp>
      <p:sp>
        <p:nvSpPr>
          <p:cNvPr id="4" name="Slide Number Placeholder 3"/>
          <p:cNvSpPr>
            <a:spLocks noGrp="1"/>
          </p:cNvSpPr>
          <p:nvPr>
            <p:ph type="sldNum" sz="quarter" idx="5"/>
          </p:nvPr>
        </p:nvSpPr>
        <p:spPr/>
        <p:txBody>
          <a:bodyPr/>
          <a:lstStyle/>
          <a:p>
            <a:fld id="{0BF15AA0-0AB1-4D47-AB11-A5717F969931}" type="slidenum">
              <a:rPr lang="en-US" smtClean="0"/>
              <a:t>7</a:t>
            </a:fld>
            <a:endParaRPr lang="en-US"/>
          </a:p>
        </p:txBody>
      </p:sp>
    </p:spTree>
    <p:extLst>
      <p:ext uri="{BB962C8B-B14F-4D97-AF65-F5344CB8AC3E}">
        <p14:creationId xmlns:p14="http://schemas.microsoft.com/office/powerpoint/2010/main" val="415240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10/28/2020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Introduction to </a:t>
            </a:r>
          </a:p>
          <a:p>
            <a:r>
              <a:rPr lang="en-US" sz="5400" dirty="0">
                <a:solidFill>
                  <a:srgbClr val="00685E"/>
                </a:solidFill>
                <a:latin typeface="Franklin Gothic Heavy" charset="0"/>
                <a:ea typeface="Franklin Gothic Heavy" charset="0"/>
                <a:cs typeface="Franklin Gothic Heavy" charset="0"/>
              </a:rPr>
              <a:t>Title IX at Shoreline CC</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a:p>
            <a:endParaRPr lang="en-US" sz="4800" dirty="0">
              <a:solidFill>
                <a:schemeClr val="bg1"/>
              </a:solidFill>
              <a:latin typeface="Franklin Gothic Heavy" charset="0"/>
              <a:ea typeface="Franklin Gothic Heavy" charset="0"/>
              <a:cs typeface="Franklin Gothic Heavy"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319758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school employee</a:t>
            </a:r>
            <a:r>
              <a:rPr lang="en-US" sz="2800" dirty="0">
                <a:solidFill>
                  <a:srgbClr val="00685E"/>
                </a:solidFill>
                <a:latin typeface="Franklin Gothic Book" panose="020B0503020102020204" pitchFamily="34" charset="0"/>
                <a:ea typeface="Franklin Gothic Medium" charset="0"/>
                <a:cs typeface="Franklin Gothic Medium" charset="0"/>
              </a:rPr>
              <a:t>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reasonable person </a:t>
            </a:r>
            <a:r>
              <a:rPr lang="en-US" sz="2800" dirty="0">
                <a:solidFill>
                  <a:srgbClr val="00685E"/>
                </a:solidFill>
                <a:latin typeface="Franklin Gothic Book" panose="020B0503020102020204" pitchFamily="34" charset="0"/>
                <a:ea typeface="Franklin Gothic Medium" charset="0"/>
                <a:cs typeface="Franklin Gothic Medium" charset="0"/>
              </a:rPr>
              <a:t>would find to be so severe, pervasive,</a:t>
            </a:r>
            <a:r>
              <a:rPr lang="en-US" sz="2800" b="1" dirty="0">
                <a:solidFill>
                  <a:srgbClr val="00685E"/>
                </a:solidFill>
                <a:highlight>
                  <a:srgbClr val="FFFF00"/>
                </a:highlight>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Violence</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Includes: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Dating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Stalking</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63193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involved parties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formal complaints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to restore access to education – disciplinary action, supportive measures, etc.</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each other and our students.</a:t>
            </a: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pPr algn="l"/>
            <a:endParaRPr lang="en-US" sz="2400" b="1" dirty="0">
              <a:solidFill>
                <a:srgbClr val="00685E"/>
              </a:solidFill>
              <a:latin typeface="Franklin Gothic Medium" charset="0"/>
              <a:ea typeface="Franklin Gothic Book" charset="0"/>
              <a:cs typeface="Franklin Gothic Book" charset="0"/>
            </a:endParaRPr>
          </a:p>
          <a:p>
            <a:pPr algn="l"/>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 (Title IX Coordinator, supervisor or Dean, Safety and Security).</a:t>
            </a: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they visit the Counseling Center if they wish to speak with someone confidentially. Accompany them if you can.</a:t>
            </a:r>
          </a:p>
          <a:p>
            <a:pPr algn="l">
              <a:spcBef>
                <a:spcPts val="600"/>
              </a:spcBef>
            </a:pPr>
            <a:r>
              <a:rPr lang="en-US" sz="2800" dirty="0">
                <a:solidFill>
                  <a:srgbClr val="00685E"/>
                </a:solidFill>
                <a:latin typeface="Franklin Gothic Book" charset="0"/>
                <a:ea typeface="Franklin Gothic Book" charset="0"/>
                <a:cs typeface="Franklin Gothic Book" charset="0"/>
              </a:rPr>
              <a:t>5. Listen for understanding.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Report the concern!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The difference is important!</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community safe and investigate the complaint.</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r>
              <a:rPr lang="en-US" sz="2800" dirty="0">
                <a:solidFill>
                  <a:srgbClr val="00685E"/>
                </a:solidFill>
                <a:latin typeface="Franklin Gothic Book" panose="020B0503020102020204" pitchFamily="34" charset="0"/>
                <a:ea typeface="Franklin Gothic Book" charset="0"/>
                <a:cs typeface="Franklin Gothic Book" charset="0"/>
              </a:rPr>
              <a:t>Trauma can show up in many different ways:</a:t>
            </a:r>
          </a:p>
          <a:p>
            <a:pPr algn="l">
              <a:spcBef>
                <a:spcPts val="600"/>
              </a:spcBef>
            </a:pPr>
            <a:endParaRPr lang="en-US" sz="9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 person may be overwhelmed by emotion, or may show no emotion at all</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make sense</a:t>
            </a:r>
          </a:p>
          <a:p>
            <a:pPr algn="l">
              <a:spcBef>
                <a:spcPts val="600"/>
              </a:spcBef>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charset="0"/>
                <a:ea typeface="Franklin Gothic Book" charset="0"/>
                <a:cs typeface="Franklin Gothic Book" charset="0"/>
              </a:rPr>
              <a:t>In the case of a life-threatening emergency, call 911.</a:t>
            </a:r>
          </a:p>
          <a:p>
            <a:pPr algn="l"/>
            <a:endParaRPr lang="en-US" sz="2800" b="1" dirty="0">
              <a:solidFill>
                <a:srgbClr val="00685E"/>
              </a:solidFill>
              <a:latin typeface="Franklin Gothic Book" charset="0"/>
              <a:ea typeface="Franklin Gothic Book" charset="0"/>
              <a:cs typeface="Franklin Gothic Book" charset="0"/>
            </a:endParaRPr>
          </a:p>
          <a:p>
            <a:pPr algn="l"/>
            <a:r>
              <a:rPr lang="en-US" sz="2800" b="1" dirty="0">
                <a:solidFill>
                  <a:srgbClr val="00685E"/>
                </a:solidFill>
                <a:latin typeface="Franklin Gothic Book" charset="0"/>
                <a:ea typeface="Franklin Gothic Book" charset="0"/>
                <a:cs typeface="Franklin Gothic Book" charset="0"/>
              </a:rPr>
              <a:t>If a situation requires immediate attention, call Safety and Security - 206-235-5860 (24/7/365).</a:t>
            </a:r>
            <a:endParaRPr lang="en-US" sz="2800" b="1" i="1" dirty="0">
              <a:solidFill>
                <a:srgbClr val="00685E"/>
              </a:solidFill>
              <a:latin typeface="Franklin Gothic Book" charset="0"/>
              <a:ea typeface="Franklin Gothic Book" charset="0"/>
              <a:cs typeface="Franklin Gothic Book" charset="0"/>
            </a:endParaRPr>
          </a:p>
          <a:p>
            <a:pPr algn="l">
              <a:spcBef>
                <a:spcPts val="600"/>
              </a:spcBef>
            </a:pPr>
            <a:endParaRPr lang="en-US" sz="1100" b="1"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Tell your supervisor or Dean</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complainant to get more information and determine next steps</a:t>
            </a:r>
          </a:p>
          <a:p>
            <a:pPr algn="l">
              <a:spcBef>
                <a:spcPts val="600"/>
              </a:spcBef>
            </a:pP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Supportive measures will be arranged as needed (referrals to campus and community resources, academic accommodations, housing accommodations if needed, etc.)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will identify the appropriate path to resolution </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Informal resolution: </a:t>
            </a:r>
            <a:r>
              <a:rPr lang="en-US" sz="2800" dirty="0">
                <a:solidFill>
                  <a:srgbClr val="00685E"/>
                </a:solidFill>
                <a:latin typeface="Franklin Gothic Book" charset="0"/>
                <a:ea typeface="Franklin Gothic Book" charset="0"/>
                <a:cs typeface="Franklin Gothic Book" charset="0"/>
              </a:rPr>
              <a:t>supportive measures, 	agreement among the parties</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Formal resolution: </a:t>
            </a:r>
            <a:r>
              <a:rPr lang="en-US" sz="2800" dirty="0">
                <a:solidFill>
                  <a:srgbClr val="00685E"/>
                </a:solidFill>
                <a:latin typeface="Franklin Gothic Book" charset="0"/>
                <a:ea typeface="Franklin Gothic Book" charset="0"/>
                <a:cs typeface="Franklin Gothic Book" charset="0"/>
              </a:rPr>
              <a:t>full investigation, finding of 	responsibility, possible disciplinary action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95285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b="1" dirty="0">
                <a:solidFill>
                  <a:srgbClr val="00685E"/>
                </a:solidFill>
                <a:latin typeface="Franklin Gothic Book" charset="0"/>
                <a:ea typeface="Franklin Gothic Book" charset="0"/>
                <a:cs typeface="Franklin Gothic Book" charset="0"/>
              </a:rPr>
              <a:t>Examples include: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Moving a student to another section of a class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student to withdraw from a class without negative repercussions (academic or financial)</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Adjusting assignment deadlines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Not assigning students to the same group</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a student to leave class a few minutes early </a:t>
            </a:r>
          </a:p>
          <a:p>
            <a:pPr algn="l">
              <a:spcBef>
                <a:spcPts val="600"/>
              </a:spcBef>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8863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Supportive measures are key</a:t>
            </a:r>
          </a:p>
        </p:txBody>
      </p:sp>
    </p:spTree>
    <p:extLst>
      <p:ext uri="{BB962C8B-B14F-4D97-AF65-F5344CB8AC3E}">
        <p14:creationId xmlns:p14="http://schemas.microsoft.com/office/powerpoint/2010/main" val="2284261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What you need to know:</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Investigators are employees who have received special training</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You may be asked to come in for an interview and/or submit a written statement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Investigations take time (usually 2 months or more)</a:t>
            </a:r>
          </a:p>
          <a:p>
            <a:pPr>
              <a:spcBef>
                <a:spcPts val="600"/>
              </a:spcBef>
            </a:pPr>
            <a:endParaRPr lang="en-US" sz="2800"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Investigations</a:t>
            </a:r>
          </a:p>
        </p:txBody>
      </p:sp>
    </p:spTree>
    <p:extLst>
      <p:ext uri="{BB962C8B-B14F-4D97-AF65-F5344CB8AC3E}">
        <p14:creationId xmlns:p14="http://schemas.microsoft.com/office/powerpoint/2010/main" val="275657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an active bystander</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27087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1030" name="Picture 6" descr="oxygen-mask">
            <a:extLst>
              <a:ext uri="{FF2B5EF4-FFF2-40B4-BE49-F238E27FC236}">
                <a16:creationId xmlns:a16="http://schemas.microsoft.com/office/drawing/2014/main" id="{AE8B3A49-4AE1-4DFE-A263-B94D75AA3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859" y="2171833"/>
            <a:ext cx="3593013" cy="384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7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another student has been bothering them – asking them out repeatedly, hugging them, waiting for them after class.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You notice a student’s level of participation in class has changed and their grades have slipped. When you reach out to them, they disclose that their partner has physically and verbally abusive.</a:t>
            </a:r>
          </a:p>
          <a:p>
            <a:pPr algn="l">
              <a:spcBef>
                <a:spcPts val="600"/>
              </a:spcBef>
            </a:pPr>
            <a:r>
              <a:rPr lang="en-US" sz="2800" dirty="0">
                <a:solidFill>
                  <a:srgbClr val="00685E"/>
                </a:solidFill>
                <a:latin typeface="Franklin Gothic Medium" charset="0"/>
                <a:ea typeface="Franklin Gothic Book" charset="0"/>
                <a:cs typeface="Franklin Gothic Book" charset="0"/>
              </a:rPr>
              <a:t>	How do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By the end of this session, you will…</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Be familiar with the basics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Know how to respond to a report of sexual misconduct</a:t>
            </a:r>
            <a:endParaRPr lang="en-US" sz="2800" b="1" i="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the learning goals?</a:t>
            </a:r>
          </a:p>
          <a:p>
            <a:pPr algn="l"/>
            <a:endParaRPr lang="en-US" sz="3600" dirty="0">
              <a:solidFill>
                <a:srgbClr val="00685E"/>
              </a:solidFill>
              <a:latin typeface="Franklin Gothic Medium" charset="0"/>
              <a:ea typeface="Franklin Gothic Medium" charset="0"/>
              <a:cs typeface="Franklin Gothic Medium" charset="0"/>
            </a:endParaRPr>
          </a:p>
          <a:p>
            <a:pPr algn="l"/>
            <a:r>
              <a:rPr lang="en-US" sz="3600" dirty="0">
                <a:solidFill>
                  <a:srgbClr val="00685E"/>
                </a:solidFill>
                <a:latin typeface="Franklin Gothic Medium" charset="0"/>
                <a:ea typeface="Franklin Gothic Medium" charset="0"/>
                <a:cs typeface="Franklin Gothic Medium" charset="0"/>
              </a:rPr>
              <a:t>Did you learn the one thing you wanted to learn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6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productive employment</a:t>
            </a:r>
          </a:p>
          <a:p>
            <a:pPr algn="l">
              <a:spcBef>
                <a:spcPts val="600"/>
              </a:spcBef>
            </a:pPr>
            <a:endParaRPr lang="en-US" sz="4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General life disruption</a:t>
            </a: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309258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600" dirty="0">
                <a:solidFill>
                  <a:srgbClr val="00685E"/>
                </a:solidFill>
                <a:latin typeface="Franklin Gothic Book" charset="0"/>
                <a:ea typeface="Franklin Gothic Book" charset="0"/>
                <a:cs typeface="Franklin Gothic Book" charset="0"/>
              </a:rPr>
              <a:t>The way we respond to a report of sexual misconduct can mean the difference between someone dropping out of school or leaving their job </a:t>
            </a:r>
            <a:r>
              <a:rPr lang="en-US" sz="3600" u="sng" dirty="0">
                <a:solidFill>
                  <a:srgbClr val="00685E"/>
                </a:solidFill>
                <a:latin typeface="Franklin Gothic Book" charset="0"/>
                <a:ea typeface="Franklin Gothic Book" charset="0"/>
                <a:cs typeface="Franklin Gothic Book" charset="0"/>
              </a:rPr>
              <a:t>or</a:t>
            </a:r>
            <a:r>
              <a:rPr lang="en-US" sz="3600" dirty="0">
                <a:solidFill>
                  <a:srgbClr val="00685E"/>
                </a:solidFill>
                <a:latin typeface="Franklin Gothic Book" charset="0"/>
                <a:ea typeface="Franklin Gothic Book" charset="0"/>
                <a:cs typeface="Franklin Gothic Book" charset="0"/>
              </a:rPr>
              <a:t> receiving the help and support they need to recover and complete their education or remain employed at SCC.</a:t>
            </a:r>
            <a:endParaRPr lang="en-US" sz="36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82643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Medium" charset="0"/>
                <a:cs typeface="Franklin Gothic Medium" charset="0"/>
              </a:rPr>
              <a:t>Title IX Requires </a:t>
            </a:r>
            <a:r>
              <a:rPr lang="en-US" sz="2800" u="sng" dirty="0">
                <a:solidFill>
                  <a:srgbClr val="00685E"/>
                </a:solidFill>
                <a:latin typeface="Franklin Gothic Book" panose="020B0503020102020204" pitchFamily="34" charset="0"/>
                <a:ea typeface="Franklin Gothic Medium" charset="0"/>
                <a:cs typeface="Franklin Gothic Medium" charset="0"/>
              </a:rPr>
              <a:t>gender equity </a:t>
            </a:r>
            <a:r>
              <a:rPr lang="en-US" sz="2800" dirty="0">
                <a:solidFill>
                  <a:srgbClr val="00685E"/>
                </a:solidFill>
                <a:latin typeface="Franklin Gothic Book" panose="020B0503020102020204" pitchFamily="34" charset="0"/>
                <a:ea typeface="Franklin Gothic Medium" charset="0"/>
                <a:cs typeface="Franklin Gothic Medium" charset="0"/>
              </a:rPr>
              <a:t>in education programs, athletics and activities in schools, public and private, that receive federal funding.</a:t>
            </a:r>
          </a:p>
          <a:p>
            <a:pPr algn="l"/>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r>
              <a:rPr lang="en-US" sz="2800" dirty="0">
                <a:solidFill>
                  <a:srgbClr val="00685E"/>
                </a:solidFill>
                <a:latin typeface="Franklin Gothic Book" panose="020B0503020102020204" pitchFamily="34" charset="0"/>
                <a:ea typeface="Franklin Gothic Book" charset="0"/>
                <a:cs typeface="Franklin Gothic Book" charset="0"/>
              </a:rPr>
              <a:t>Almost all colleges and universities in the U.S. receive some type of federal funding.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 other words…</a:t>
            </a:r>
          </a:p>
        </p:txBody>
      </p:sp>
    </p:spTree>
    <p:extLst>
      <p:ext uri="{BB962C8B-B14F-4D97-AF65-F5344CB8AC3E}">
        <p14:creationId xmlns:p14="http://schemas.microsoft.com/office/powerpoint/2010/main" val="169847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staff</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sexual orientation or pregnancy. Prohibited gender-based discrimination includes sexual harassment.</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98815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Props1.xml><?xml version="1.0" encoding="utf-8"?>
<ds:datastoreItem xmlns:ds="http://schemas.openxmlformats.org/officeDocument/2006/customXml" ds:itemID="{4965D318-1831-4483-B62C-E18FD6E6E6A1}"/>
</file>

<file path=customXml/itemProps2.xml><?xml version="1.0" encoding="utf-8"?>
<ds:datastoreItem xmlns:ds="http://schemas.openxmlformats.org/officeDocument/2006/customXml" ds:itemID="{6E001A92-A7BA-4FEA-8803-4E27D78DD1E5}"/>
</file>

<file path=customXml/itemProps3.xml><?xml version="1.0" encoding="utf-8"?>
<ds:datastoreItem xmlns:ds="http://schemas.openxmlformats.org/officeDocument/2006/customXml" ds:itemID="{3445DAD7-2322-4CC1-84E5-3EAD46822C15}"/>
</file>

<file path=docProps/app.xml><?xml version="1.0" encoding="utf-8"?>
<Properties xmlns="http://schemas.openxmlformats.org/officeDocument/2006/extended-properties" xmlns:vt="http://schemas.openxmlformats.org/officeDocument/2006/docPropsVTypes">
  <Template/>
  <TotalTime>14213</TotalTime>
  <Words>1469</Words>
  <Application>Microsoft Office PowerPoint</Application>
  <PresentationFormat>Widescreen</PresentationFormat>
  <Paragraphs>192</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Tricia Kenealy</cp:lastModifiedBy>
  <cp:revision>196</cp:revision>
  <cp:lastPrinted>2019-09-23T17:19:05Z</cp:lastPrinted>
  <dcterms:created xsi:type="dcterms:W3CDTF">2016-09-08T18:39:25Z</dcterms:created>
  <dcterms:modified xsi:type="dcterms:W3CDTF">2020-11-04T21:12:28Z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