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sldIdLst>
    <p:sldId id="288" r:id="rId5"/>
    <p:sldId id="325" r:id="rId6"/>
    <p:sldId id="291" r:id="rId7"/>
    <p:sldId id="295" r:id="rId8"/>
    <p:sldId id="329" r:id="rId9"/>
    <p:sldId id="330" r:id="rId10"/>
    <p:sldId id="331" r:id="rId11"/>
    <p:sldId id="297" r:id="rId12"/>
    <p:sldId id="299" r:id="rId13"/>
    <p:sldId id="302" r:id="rId14"/>
    <p:sldId id="338" r:id="rId15"/>
    <p:sldId id="339" r:id="rId16"/>
    <p:sldId id="341" r:id="rId17"/>
    <p:sldId id="340" r:id="rId18"/>
    <p:sldId id="342" r:id="rId19"/>
    <p:sldId id="303" r:id="rId20"/>
    <p:sldId id="304" r:id="rId21"/>
    <p:sldId id="305" r:id="rId22"/>
    <p:sldId id="319" r:id="rId23"/>
    <p:sldId id="306" r:id="rId24"/>
    <p:sldId id="312" r:id="rId25"/>
    <p:sldId id="311" r:id="rId26"/>
    <p:sldId id="313" r:id="rId27"/>
    <p:sldId id="333" r:id="rId28"/>
    <p:sldId id="335" r:id="rId29"/>
    <p:sldId id="336" r:id="rId30"/>
    <p:sldId id="337" r:id="rId31"/>
    <p:sldId id="314" r:id="rId32"/>
    <p:sldId id="321" r:id="rId33"/>
    <p:sldId id="334" r:id="rId34"/>
    <p:sldId id="315" r:id="rId35"/>
    <p:sldId id="343" r:id="rId36"/>
    <p:sldId id="316" r:id="rId37"/>
    <p:sldId id="317" r:id="rId38"/>
    <p:sldId id="318" r:id="rId3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5370" autoAdjust="0"/>
  </p:normalViewPr>
  <p:slideViewPr>
    <p:cSldViewPr snapToGrid="0" snapToObjects="1">
      <p:cViewPr varScale="1">
        <p:scale>
          <a:sx n="113" d="100"/>
          <a:sy n="113" d="100"/>
        </p:scale>
        <p:origin x="510"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8</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ionnorthwest.org/sites/default/files/resources/trauma-informed-practices-postsecondary-5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060508"/>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Refresher Training</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907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124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Definition of sexual assault now expressly includes domestic violence, dating (intimate partner) violence and stalking</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593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New procedural mandates:</a:t>
            </a:r>
          </a:p>
          <a:p>
            <a:pPr algn="l">
              <a:spcBef>
                <a:spcPts val="600"/>
              </a:spcBef>
            </a:pPr>
            <a:r>
              <a:rPr lang="en-US" sz="3000" dirty="0">
                <a:solidFill>
                  <a:srgbClr val="00685E"/>
                </a:solidFill>
                <a:latin typeface="Franklin Gothic Book" charset="0"/>
                <a:ea typeface="Franklin Gothic Book" charset="0"/>
                <a:cs typeface="Franklin Gothic Book" charset="0"/>
              </a:rPr>
              <a:t>In pursuing formal resolution of a Title IX complaint, the College must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Provide an advisor to each party </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Allow parties and their advisors access to all relevant information gathered during the investigation</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Conduct a hearing to determine responsibility and, when necessary, appropriate sanctions</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2622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they gave their number to a classmate for a group project and now that student has been texting them constantly and posting on their social media accounts.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A coworker confides that their former partner was physically and verbally abusive. They are afraid their former partner may show up at their office.</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What steps might the College take in this situation?</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Please share your</a:t>
            </a:r>
          </a:p>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Something you’d like to share about your role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worked at Shoreline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success in the workplace:</a:t>
            </a:r>
          </a:p>
          <a:p>
            <a:pPr algn="l">
              <a:spcBef>
                <a:spcPts val="600"/>
              </a:spcBef>
            </a:pPr>
            <a:endParaRPr lang="en-US" sz="14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General life disruption</a:t>
            </a:r>
          </a:p>
          <a:p>
            <a:pPr algn="l">
              <a:spcBef>
                <a:spcPts val="600"/>
              </a:spcBef>
            </a:pPr>
            <a:endParaRPr lang="en-US" sz="1000" b="1" dirty="0">
              <a:solidFill>
                <a:srgbClr val="00685E"/>
              </a:solidFill>
              <a:latin typeface="Franklin Gothic Book" charset="0"/>
              <a:ea typeface="Franklin Gothic Book" charset="0"/>
              <a:cs typeface="Franklin Gothic Book" charset="0"/>
            </a:endParaRPr>
          </a:p>
          <a:p>
            <a:pPr algn="l">
              <a:spcBef>
                <a:spcPts val="600"/>
              </a:spcBef>
            </a:pPr>
            <a:endParaRPr lang="en-US" sz="1200" b="1" dirty="0">
              <a:solidFill>
                <a:srgbClr val="00685E"/>
              </a:solidFill>
              <a:latin typeface="Franklin Gothic Book" charset="0"/>
              <a:ea typeface="Franklin Gothic Book" charset="0"/>
              <a:cs typeface="Franklin Gothic Book" charset="0"/>
            </a:endParaRPr>
          </a:p>
          <a:p>
            <a:pPr algn="l">
              <a:spcBef>
                <a:spcPts val="600"/>
              </a:spcBef>
            </a:pPr>
            <a:r>
              <a:rPr lang="en-US" sz="1200" b="1" i="1" dirty="0">
                <a:solidFill>
                  <a:srgbClr val="00685E"/>
                </a:solidFill>
                <a:latin typeface="Franklin Gothic Book" charset="0"/>
                <a:ea typeface="Franklin Gothic Book" charset="0"/>
                <a:cs typeface="Franklin Gothic Book" charset="0"/>
              </a:rPr>
              <a:t>Trauma-Informed Practices for Postsecondary Education: A Guide</a:t>
            </a:r>
            <a:r>
              <a:rPr lang="en-US" sz="1200" b="1" dirty="0">
                <a:solidFill>
                  <a:srgbClr val="00685E"/>
                </a:solidFill>
                <a:latin typeface="Franklin Gothic Book" charset="0"/>
                <a:ea typeface="Franklin Gothic Book" charset="0"/>
                <a:cs typeface="Franklin Gothic Book" charset="0"/>
              </a:rPr>
              <a:t>, Education Northwest. </a:t>
            </a:r>
          </a:p>
          <a:p>
            <a:pPr algn="l">
              <a:spcBef>
                <a:spcPts val="600"/>
              </a:spcBef>
            </a:pPr>
            <a:r>
              <a:rPr lang="en-US" sz="1200" b="1" dirty="0">
                <a:solidFill>
                  <a:srgbClr val="00685E"/>
                </a:solidFill>
                <a:latin typeface="Franklin Gothic Book" charset="0"/>
                <a:ea typeface="Franklin Gothic Book" charset="0"/>
                <a:cs typeface="Franklin Gothic Book" charset="0"/>
              </a:rPr>
              <a:t>(</a:t>
            </a:r>
            <a:r>
              <a:rPr lang="en-US" sz="1200" dirty="0">
                <a:hlinkClick r:id="rId3"/>
              </a:rPr>
              <a:t>https://educationnorthwest.org/sites/default/files/resources/trauma-informed-practices-postsecondary-508.pdf</a:t>
            </a:r>
            <a:r>
              <a:rPr lang="en-US" sz="1200" dirty="0"/>
              <a:t>. </a:t>
            </a:r>
            <a:r>
              <a:rPr lang="en-US" sz="1200" b="1" dirty="0">
                <a:solidFill>
                  <a:srgbClr val="00685E"/>
                </a:solidFill>
                <a:latin typeface="Franklin Gothic Book" charset="0"/>
              </a:rPr>
              <a:t>Accessed on 12/15/2019)</a:t>
            </a:r>
          </a:p>
          <a:p>
            <a:pPr algn="l">
              <a:spcBef>
                <a:spcPts val="600"/>
              </a:spcBef>
            </a:pPr>
            <a:endParaRPr lang="en-US" sz="2600" b="1" dirty="0">
              <a:solidFill>
                <a:srgbClr val="00685E"/>
              </a:solidFill>
              <a:latin typeface="Franklin Gothic Book" charset="0"/>
              <a:ea typeface="Franklin Gothic Book" charset="0"/>
              <a:cs typeface="Franklin Gothic Book" charset="0"/>
            </a:endParaRPr>
          </a:p>
          <a:p>
            <a:pPr algn="l">
              <a:spcBef>
                <a:spcPts val="600"/>
              </a:spcBef>
            </a:pPr>
            <a:endParaRPr lang="en-US" sz="1000" b="1" dirty="0">
              <a:solidFill>
                <a:srgbClr val="00685E"/>
              </a:solidFill>
              <a:latin typeface="Franklin Gothic Book" charset="0"/>
            </a:endParaRPr>
          </a:p>
          <a:p>
            <a:pPr algn="l">
              <a:spcBef>
                <a:spcPts val="600"/>
              </a:spcBef>
            </a:pPr>
            <a:endParaRPr lang="en-US" sz="1000" b="1"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842953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776808-EE4F-4F42-AAF3-F6D198DC40C8}">
  <ds:schemaRefs>
    <ds:schemaRef ds:uri="http://schemas.microsoft.com/office/2006/metadata/properties"/>
    <ds:schemaRef ds:uri="http://schemas.microsoft.com/office/infopath/2007/PartnerControls"/>
    <ds:schemaRef ds:uri="779d5a41-fd24-4728-baf2-85a0d3f2f393"/>
  </ds:schemaRefs>
</ds:datastoreItem>
</file>

<file path=customXml/itemProps2.xml><?xml version="1.0" encoding="utf-8"?>
<ds:datastoreItem xmlns:ds="http://schemas.openxmlformats.org/officeDocument/2006/customXml" ds:itemID="{C1C6E5D4-4B1B-4F35-BC2B-B009572F924B}">
  <ds:schemaRefs>
    <ds:schemaRef ds:uri="http://schemas.microsoft.com/sharepoint/v3/contenttype/forms"/>
  </ds:schemaRefs>
</ds:datastoreItem>
</file>

<file path=customXml/itemProps3.xml><?xml version="1.0" encoding="utf-8"?>
<ds:datastoreItem xmlns:ds="http://schemas.openxmlformats.org/officeDocument/2006/customXml" ds:itemID="{A77B2352-5ABE-4DA0-8D5D-068E01B51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12544</TotalTime>
  <Words>1849</Words>
  <Application>Microsoft Office PowerPoint</Application>
  <PresentationFormat>Widescreen</PresentationFormat>
  <Paragraphs>226</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261</cp:revision>
  <cp:lastPrinted>2019-12-16T18:25:04Z</cp:lastPrinted>
  <dcterms:created xsi:type="dcterms:W3CDTF">2016-09-08T18:39:25Z</dcterms:created>
  <dcterms:modified xsi:type="dcterms:W3CDTF">2024-07-30T20:42:04Z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