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handoutMasterIdLst>
    <p:handoutMasterId r:id="rId37"/>
  </p:handoutMasterIdLst>
  <p:sldIdLst>
    <p:sldId id="288" r:id="rId5"/>
    <p:sldId id="291" r:id="rId6"/>
    <p:sldId id="325" r:id="rId7"/>
    <p:sldId id="338" r:id="rId8"/>
    <p:sldId id="297" r:id="rId9"/>
    <p:sldId id="299" r:id="rId10"/>
    <p:sldId id="339" r:id="rId11"/>
    <p:sldId id="340" r:id="rId12"/>
    <p:sldId id="329" r:id="rId13"/>
    <p:sldId id="330" r:id="rId14"/>
    <p:sldId id="341" r:id="rId15"/>
    <p:sldId id="302" r:id="rId16"/>
    <p:sldId id="303" r:id="rId17"/>
    <p:sldId id="304" r:id="rId18"/>
    <p:sldId id="319" r:id="rId19"/>
    <p:sldId id="342" r:id="rId20"/>
    <p:sldId id="313" r:id="rId21"/>
    <p:sldId id="314" r:id="rId22"/>
    <p:sldId id="295" r:id="rId23"/>
    <p:sldId id="348" r:id="rId24"/>
    <p:sldId id="349" r:id="rId25"/>
    <p:sldId id="350" r:id="rId26"/>
    <p:sldId id="351" r:id="rId27"/>
    <p:sldId id="352" r:id="rId28"/>
    <p:sldId id="354" r:id="rId29"/>
    <p:sldId id="357" r:id="rId30"/>
    <p:sldId id="315" r:id="rId31"/>
    <p:sldId id="316" r:id="rId32"/>
    <p:sldId id="356" r:id="rId33"/>
    <p:sldId id="317" r:id="rId34"/>
    <p:sldId id="318" r:id="rId35"/>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370" autoAdjust="0"/>
  </p:normalViewPr>
  <p:slideViewPr>
    <p:cSldViewPr snapToGrid="0" snapToObjects="1">
      <p:cViewPr varScale="1">
        <p:scale>
          <a:sx n="108" d="100"/>
          <a:sy n="108" d="100"/>
        </p:scale>
        <p:origin x="672" y="7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8" d="100"/>
          <a:sy n="48" d="100"/>
        </p:scale>
        <p:origin x="2704"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4740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F15AA0-0AB1-4D47-AB11-A5717F969931}" type="slidenum">
              <a:rPr lang="en-US" smtClean="0"/>
              <a:t>1</a:t>
            </a:fld>
            <a:endParaRPr lang="en-US"/>
          </a:p>
        </p:txBody>
      </p:sp>
    </p:spTree>
    <p:extLst>
      <p:ext uri="{BB962C8B-B14F-4D97-AF65-F5344CB8AC3E}">
        <p14:creationId xmlns:p14="http://schemas.microsoft.com/office/powerpoint/2010/main" val="111130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4</a:t>
            </a:fld>
            <a:endParaRPr lang="en-US"/>
          </a:p>
        </p:txBody>
      </p:sp>
    </p:spTree>
    <p:extLst>
      <p:ext uri="{BB962C8B-B14F-4D97-AF65-F5344CB8AC3E}">
        <p14:creationId xmlns:p14="http://schemas.microsoft.com/office/powerpoint/2010/main" val="1642506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5</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titleixcoordinator@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shoreline.edu/title-ix"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sites.ed.gov/titleix" TargetMode="External"/><Relationship Id="rId4" Type="http://schemas.openxmlformats.org/officeDocument/2006/relationships/hyperlink" Target="https://www.knowyourix.org/"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stepupprogram.or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splcenter.org/sites/default/files/soc_bystander_intervention_guide_web_final.pdf" TargetMode="External"/><Relationship Id="rId4" Type="http://schemas.openxmlformats.org/officeDocument/2006/relationships/hyperlink" Target="https://www.ihollaback.org/bystander-resourc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and Bystander Intervention</a:t>
            </a:r>
            <a:endParaRPr lang="en-US" sz="2400" dirty="0">
              <a:solidFill>
                <a:srgbClr val="00685E"/>
              </a:solidFill>
              <a:latin typeface="Franklin Gothic Heavy" charset="0"/>
              <a:ea typeface="Franklin Gothic Heavy" charset="0"/>
              <a:cs typeface="Franklin Gothic Heavy" charset="0"/>
            </a:endParaRPr>
          </a:p>
          <a:p>
            <a:r>
              <a:rPr lang="en-US" sz="2400" dirty="0">
                <a:solidFill>
                  <a:srgbClr val="00685E"/>
                </a:solidFill>
                <a:latin typeface="Franklin Gothic Heavy" charset="0"/>
                <a:ea typeface="Franklin Gothic Heavy" charset="0"/>
                <a:cs typeface="Franklin Gothic Heavy" charset="0"/>
              </a:rPr>
              <a:t>Fall 2020</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endParaRPr lang="en-US" sz="2800" b="1" dirty="0">
              <a:solidFill>
                <a:srgbClr val="00685E"/>
              </a:solidFill>
              <a:latin typeface="Franklin Gothic Book" panose="020B0503020102020204" pitchFamily="34" charset="0"/>
              <a:ea typeface="Franklin Gothic Book" charset="0"/>
              <a:cs typeface="Calibri" panose="020F0502020204030204" pitchFamily="34" charset="0"/>
            </a:endParaRPr>
          </a:p>
          <a:p>
            <a:pPr algn="l"/>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2. </a:t>
            </a:r>
            <a:r>
              <a:rPr lang="en-US" sz="2800" b="1" dirty="0">
                <a:solidFill>
                  <a:srgbClr val="00685E"/>
                </a:solidFill>
                <a:latin typeface="Franklin Gothic Book" panose="020B0503020102020204" pitchFamily="34" charset="0"/>
                <a:ea typeface="Franklin Gothic Medium" charset="0"/>
                <a:cs typeface="Franklin Gothic Medium" charset="0"/>
              </a:rPr>
              <a:t>Hostile Environment: </a:t>
            </a:r>
            <a:r>
              <a:rPr lang="en-US" sz="2800" dirty="0">
                <a:solidFill>
                  <a:srgbClr val="00685E"/>
                </a:solidFill>
                <a:latin typeface="Franklin Gothic Book" panose="020B0503020102020204" pitchFamily="34" charset="0"/>
                <a:ea typeface="Franklin Gothic Medium" charset="0"/>
                <a:cs typeface="Franklin Gothic Medium" charset="0"/>
              </a:rPr>
              <a:t>Unwelcome conduct that a reasonable person would find to be so severe, pervasive,</a:t>
            </a:r>
            <a:r>
              <a:rPr lang="en-US" sz="2800" b="1" dirty="0">
                <a:solidFill>
                  <a:srgbClr val="00685E"/>
                </a:solidFill>
                <a:latin typeface="Franklin Gothic Book" panose="020B0503020102020204" pitchFamily="34" charset="0"/>
                <a:ea typeface="Franklin Gothic Medium" charset="0"/>
                <a:cs typeface="Franklin Gothic Medium" charset="0"/>
              </a:rPr>
              <a:t> and </a:t>
            </a:r>
            <a:r>
              <a:rPr lang="en-US" sz="2800" dirty="0">
                <a:solidFill>
                  <a:srgbClr val="00685E"/>
                </a:solidFill>
                <a:latin typeface="Franklin Gothic Book" panose="020B0503020102020204" pitchFamily="34" charset="0"/>
                <a:ea typeface="Franklin Gothic Medium" charset="0"/>
                <a:cs typeface="Franklin Gothic Medium" charset="0"/>
              </a:rPr>
              <a:t>objectively offensive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1741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00685E"/>
                </a:solidFill>
                <a:latin typeface="Franklin Gothic Book" panose="020B0503020102020204" pitchFamily="34" charset="0"/>
                <a:ea typeface="Franklin Gothic Medium" charset="0"/>
                <a:cs typeface="Franklin Gothic Medium" charset="0"/>
              </a:rPr>
              <a:t>Sexual Harassment includes acts of sexual violence, such as:</a:t>
            </a:r>
            <a:endParaRPr lang="en-US" sz="2800" b="1"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contact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intercourse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Domestic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Intimate partner (dating)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Stalking</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569278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a possible Title IX violation becomes known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interim supportive measures as needed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remedies – take steps to ensure the situation doesn’t occur again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culture of care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u="sng"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55848"/>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a:t>
            </a:r>
            <a:r>
              <a:rPr lang="en-US" sz="2800" u="sng" dirty="0">
                <a:solidFill>
                  <a:srgbClr val="00685E"/>
                </a:solidFill>
                <a:latin typeface="Franklin Gothic Book" charset="0"/>
                <a:ea typeface="Franklin Gothic Book" charset="0"/>
                <a:cs typeface="Franklin Gothic Book" charset="0"/>
              </a:rPr>
              <a:t>we can’t promise confidentiality</a:t>
            </a:r>
            <a:r>
              <a:rPr lang="en-US" sz="2800" dirty="0">
                <a:solidFill>
                  <a:srgbClr val="00685E"/>
                </a:solidFill>
                <a:latin typeface="Franklin Gothic Book" charset="0"/>
                <a:ea typeface="Franklin Gothic Book" charset="0"/>
                <a:cs typeface="Franklin Gothic Book" charset="0"/>
              </a:rPr>
              <a:t>.</a:t>
            </a:r>
          </a:p>
          <a:p>
            <a:r>
              <a:rPr lang="en-US" sz="2800" dirty="0">
                <a:solidFill>
                  <a:srgbClr val="00685E"/>
                </a:solidFill>
                <a:latin typeface="Franklin Gothic Medium" charset="0"/>
                <a:ea typeface="Franklin Gothic Medium" charset="0"/>
                <a:cs typeface="Franklin Gothic Medium" charset="0"/>
              </a:rPr>
              <a:t>With the exception of Counselors,</a:t>
            </a:r>
          </a:p>
          <a:p>
            <a:r>
              <a:rPr lang="en-US" sz="2800" dirty="0">
                <a:solidFill>
                  <a:srgbClr val="00685E"/>
                </a:solidFill>
                <a:latin typeface="Franklin Gothic Medium" charset="0"/>
                <a:ea typeface="Franklin Gothic Medium" charset="0"/>
                <a:cs typeface="Franklin Gothic Medium" charset="0"/>
              </a:rPr>
              <a:t>we are </a:t>
            </a:r>
            <a:r>
              <a:rPr lang="en-US" sz="2800" u="sng" dirty="0">
                <a:solidFill>
                  <a:srgbClr val="00685E"/>
                </a:solidFill>
                <a:latin typeface="Franklin Gothic Medium" charset="0"/>
                <a:ea typeface="Franklin Gothic Medium" charset="0"/>
                <a:cs typeface="Franklin Gothic Medium" charset="0"/>
              </a:rPr>
              <a:t>all</a:t>
            </a:r>
            <a:r>
              <a:rPr lang="en-US" sz="2800" dirty="0">
                <a:solidFill>
                  <a:srgbClr val="00685E"/>
                </a:solidFill>
                <a:latin typeface="Franklin Gothic Medium" charset="0"/>
                <a:ea typeface="Franklin Gothic Medium" charset="0"/>
                <a:cs typeface="Franklin Gothic Medium" charset="0"/>
              </a:rPr>
              <a:t> mandated reporters</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1108586"/>
            <a:ext cx="93732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Demi" panose="020B0703020102020204" pitchFamily="34" charset="0"/>
                <a:ea typeface="Franklin Gothic Heavy" charset="0"/>
                <a:cs typeface="Franklin Gothic Heavy" charset="0"/>
              </a:rPr>
              <a:t>What does it mean to be a </a:t>
            </a:r>
          </a:p>
          <a:p>
            <a:r>
              <a:rPr lang="en-US" sz="3600" dirty="0">
                <a:solidFill>
                  <a:srgbClr val="00685E"/>
                </a:solidFill>
                <a:latin typeface="Franklin Gothic Demi" panose="020B0703020102020204" pitchFamily="34" charset="0"/>
                <a:ea typeface="Franklin Gothic Heavy" charset="0"/>
                <a:cs typeface="Franklin Gothic Heavy" charset="0"/>
              </a:rPr>
              <a:t>mandated reporter?</a:t>
            </a:r>
          </a:p>
        </p:txBody>
      </p:sp>
    </p:spTree>
    <p:extLst>
      <p:ext uri="{BB962C8B-B14F-4D97-AF65-F5344CB8AC3E}">
        <p14:creationId xmlns:p14="http://schemas.microsoft.com/office/powerpoint/2010/main" val="1851464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793631"/>
            <a:ext cx="9009963"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discloses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have to report what they tell you.</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930832"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discloses that they or someone else have been subjected to sexual misconduct</a:t>
            </a:r>
            <a:endParaRPr lang="en-US" sz="1400" b="1" u="sng"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Tell Michaela;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Contact the Title IX Coordinator directly:  (</a:t>
            </a:r>
            <a:r>
              <a:rPr lang="en-US" sz="2800" b="1" dirty="0">
                <a:solidFill>
                  <a:srgbClr val="00685E"/>
                </a:solidFill>
                <a:latin typeface="Franklin Gothic Book" charset="0"/>
                <a:hlinkClick r:id="rId3"/>
              </a:rPr>
              <a:t>titleixcoordinator@shoreline.edu</a:t>
            </a:r>
            <a:r>
              <a:rPr lang="en-US" sz="2800" b="1" dirty="0">
                <a:solidFill>
                  <a:srgbClr val="00685E"/>
                </a:solidFill>
                <a:latin typeface="Franklin Gothic Book" charset="0"/>
              </a:rPr>
              <a:t>); OR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Report online: </a:t>
            </a:r>
            <a:r>
              <a:rPr lang="en-US" sz="2800" b="1" dirty="0">
                <a:solidFill>
                  <a:srgbClr val="00685E"/>
                </a:solidFill>
                <a:latin typeface="Franklin Gothic Book" charset="0"/>
                <a:hlinkClick r:id="rId4"/>
              </a:rPr>
              <a:t>www.shoreline.edu/title-ix</a:t>
            </a:r>
            <a:r>
              <a:rPr lang="en-US" sz="2800" b="1" dirty="0">
                <a:solidFill>
                  <a:srgbClr val="00685E"/>
                </a:solidFill>
                <a:latin typeface="Franklin Gothic Book" charset="0"/>
              </a:rPr>
              <a:t> </a:t>
            </a:r>
            <a:endParaRPr lang="en-US" sz="3600" b="1" dirty="0">
              <a:solidFill>
                <a:srgbClr val="00685E"/>
              </a:solidFill>
              <a:latin typeface="Franklin Gothic Medium"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4163970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affected party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measures are arranged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identifies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filed, responsibility will be determined by means of an investigation and hearing</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000" dirty="0">
                <a:solidFill>
                  <a:srgbClr val="00685E"/>
                </a:solidFill>
                <a:latin typeface="Franklin Gothic Medium" charset="0"/>
                <a:ea typeface="Franklin Gothic Book" charset="0"/>
                <a:cs typeface="Franklin Gothic Book" charset="0"/>
              </a:rPr>
              <a:t>A student comes to you in obvious distress. You ask what’s wrong and they tell you that something “bad” has happened, but you have to promise not to tell anyone.</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i="1" u="sng" dirty="0">
                <a:solidFill>
                  <a:srgbClr val="00685E"/>
                </a:solidFill>
                <a:latin typeface="Franklin Gothic Medium" charset="0"/>
                <a:ea typeface="Franklin Gothic Book" charset="0"/>
                <a:cs typeface="Franklin Gothic Book" charset="0"/>
              </a:rPr>
              <a:t>What is the first thing you do?</a:t>
            </a:r>
          </a:p>
          <a:p>
            <a:pPr algn="l">
              <a:spcBef>
                <a:spcPts val="600"/>
              </a:spcBef>
            </a:pPr>
            <a:endParaRPr lang="en-US" sz="2000" u="sng" dirty="0">
              <a:solidFill>
                <a:srgbClr val="00685E"/>
              </a:solidFill>
              <a:latin typeface="Franklin Gothic Medium" charset="0"/>
              <a:ea typeface="Franklin Gothic Book" charset="0"/>
              <a:cs typeface="Franklin Gothic Book" charset="0"/>
            </a:endParaRPr>
          </a:p>
          <a:p>
            <a:pPr algn="l">
              <a:spcBef>
                <a:spcPts val="600"/>
              </a:spcBef>
            </a:pPr>
            <a:r>
              <a:rPr lang="en-US" sz="2000" dirty="0">
                <a:solidFill>
                  <a:srgbClr val="00685E"/>
                </a:solidFill>
                <a:latin typeface="Franklin Gothic Medium" charset="0"/>
                <a:ea typeface="Franklin Gothic Book" charset="0"/>
                <a:cs typeface="Franklin Gothic Book" charset="0"/>
              </a:rPr>
              <a:t>The student decides to disclose to you that they were sexually assaulted last week. </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i="1" u="sng" dirty="0">
                <a:solidFill>
                  <a:srgbClr val="00685E"/>
                </a:solidFill>
                <a:latin typeface="Franklin Gothic Medium" charset="0"/>
                <a:ea typeface="Franklin Gothic Book" charset="0"/>
                <a:cs typeface="Franklin Gothic Book" charset="0"/>
              </a:rPr>
              <a:t>How do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Apply your knowledge!</a:t>
            </a:r>
          </a:p>
        </p:txBody>
      </p:sp>
    </p:spTree>
    <p:extLst>
      <p:ext uri="{BB962C8B-B14F-4D97-AF65-F5344CB8AC3E}">
        <p14:creationId xmlns:p14="http://schemas.microsoft.com/office/powerpoint/2010/main" val="434936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2940147"/>
            <a:ext cx="9590650" cy="3321853"/>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Book" charset="0"/>
                <a:cs typeface="Franklin Gothic Book" charset="0"/>
              </a:rPr>
              <a:t>When individuals take positive action in the face of injustice or when another person is in need of assistance.</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8"/>
            <a:ext cx="8553691" cy="175039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Bystander intervention…</a:t>
            </a:r>
          </a:p>
        </p:txBody>
      </p:sp>
    </p:spTree>
    <p:extLst>
      <p:ext uri="{BB962C8B-B14F-4D97-AF65-F5344CB8AC3E}">
        <p14:creationId xmlns:p14="http://schemas.microsoft.com/office/powerpoint/2010/main" val="3758098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How long you’ve been at Shoreline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Burning questions about Title IX</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485937"/>
            <a:ext cx="8553691" cy="342708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Develop awareness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Recognize and honor your own boundaries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Plan what you might do or say in different situations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23393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solidFill>
                <a:srgbClr val="00685E"/>
              </a:solidFill>
              <a:latin typeface="Franklin Gothic Demi" panose="020B0703020102020204" pitchFamily="34" charset="0"/>
              <a:ea typeface="Franklin Gothic Heavy" charset="0"/>
              <a:cs typeface="Franklin Gothic Heavy" charset="0"/>
            </a:endParaRPr>
          </a:p>
          <a:p>
            <a:r>
              <a:rPr lang="en-US" sz="4000" dirty="0">
                <a:solidFill>
                  <a:srgbClr val="00685E"/>
                </a:solidFill>
                <a:latin typeface="Franklin Gothic Demi" panose="020B0703020102020204" pitchFamily="34" charset="0"/>
                <a:ea typeface="Franklin Gothic Heavy" charset="0"/>
                <a:cs typeface="Franklin Gothic Heavy" charset="0"/>
              </a:rPr>
              <a:t>Preparing to be an active bystander:</a:t>
            </a:r>
          </a:p>
        </p:txBody>
      </p:sp>
    </p:spTree>
    <p:extLst>
      <p:ext uri="{BB962C8B-B14F-4D97-AF65-F5344CB8AC3E}">
        <p14:creationId xmlns:p14="http://schemas.microsoft.com/office/powerpoint/2010/main" val="3624169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Book" charset="0"/>
                <a:cs typeface="Franklin Gothic Book" charset="0"/>
              </a:rPr>
              <a:t>Always </a:t>
            </a:r>
            <a:r>
              <a:rPr lang="en-US" sz="2800" u="sng" dirty="0">
                <a:solidFill>
                  <a:srgbClr val="00685E"/>
                </a:solidFill>
                <a:latin typeface="Franklin Gothic Book" panose="020B0503020102020204" pitchFamily="34" charset="0"/>
                <a:ea typeface="Franklin Gothic Book" charset="0"/>
                <a:cs typeface="Franklin Gothic Book" charset="0"/>
              </a:rPr>
              <a:t>assess</a:t>
            </a:r>
            <a:r>
              <a:rPr lang="en-US" sz="2800" dirty="0">
                <a:solidFill>
                  <a:srgbClr val="00685E"/>
                </a:solidFill>
                <a:latin typeface="Franklin Gothic Book" panose="020B0503020102020204" pitchFamily="34" charset="0"/>
                <a:ea typeface="Franklin Gothic Book" charset="0"/>
                <a:cs typeface="Franklin Gothic Book" charset="0"/>
              </a:rPr>
              <a:t> the situation! Ask yourself:</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Is intervention needed? (If it were me or someone I love in this situation, would I want someone to help?)</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my safety if I intervene directly?</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the safety of the people involved if I intervene? </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strategy is most appropriate for the situation?</a:t>
            </a: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Before intervening…</a:t>
            </a:r>
          </a:p>
        </p:txBody>
      </p:sp>
    </p:spTree>
    <p:extLst>
      <p:ext uri="{BB962C8B-B14F-4D97-AF65-F5344CB8AC3E}">
        <p14:creationId xmlns:p14="http://schemas.microsoft.com/office/powerpoint/2010/main" val="566135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DIRECT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Confront the person engaged in the behavior verbally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the person who is being harmed if they need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other bystanders to help</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057235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DISTRACT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Interrupt the situation without direct confrontation</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person who is being harmed – ask them for the time or for directions, pretend that you know them,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harasser – tell them their car is being towed, spill a drink on them, etc.</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2087572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DELEGATE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Turn to a third party for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Tell the person “in charge” – in a restaurant or store, speak to the manager; on a bus, speak to the driver,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Contact emergency services if appropriate </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297048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095216" y="1785804"/>
            <a:ext cx="8553691" cy="4170296"/>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endParaRPr lang="en-US" sz="2800" dirty="0">
              <a:solidFill>
                <a:srgbClr val="00685E"/>
              </a:solidFill>
              <a:latin typeface="Franklin Gothic Medium" charset="0"/>
              <a:ea typeface="Franklin Gothic Heavy" charset="0"/>
              <a:cs typeface="Franklin Gothic Heavy" charset="0"/>
            </a:endParaRPr>
          </a:p>
          <a:p>
            <a:pPr algn="l">
              <a:spcAft>
                <a:spcPts val="600"/>
              </a:spcAft>
            </a:pPr>
            <a:r>
              <a:rPr lang="en-US" sz="2800" dirty="0">
                <a:solidFill>
                  <a:srgbClr val="00685E"/>
                </a:solidFill>
                <a:latin typeface="Franklin Gothic Book" panose="020B0503020102020204" pitchFamily="34" charset="0"/>
                <a:ea typeface="Franklin Gothic Heavy" charset="0"/>
                <a:cs typeface="Franklin Gothic Heavy" charset="0"/>
              </a:rPr>
              <a:t>Two students are having a heated conversation. One student touches the other on the shoulder and the other student shoves the first student hard enough to make them lose their balance.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Is this a situation where you might intervene?</a:t>
            </a:r>
          </a:p>
          <a:p>
            <a:pPr algn="l">
              <a:spcBef>
                <a:spcPts val="600"/>
              </a:spcBef>
            </a:pPr>
            <a:r>
              <a:rPr lang="en-US" sz="28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28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2800" dirty="0">
                <a:solidFill>
                  <a:srgbClr val="00685E"/>
                </a:solidFill>
                <a:latin typeface="Franklin Gothic Book" charset="0"/>
                <a:ea typeface="Franklin Gothic Book" charset="0"/>
                <a:cs typeface="Franklin Gothic Book" charset="0"/>
              </a:rPr>
              <a:t>•	Do you decide to intervene? Which strategy do you use?</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983432"/>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Apply your knowledge!</a:t>
            </a:r>
          </a:p>
        </p:txBody>
      </p:sp>
    </p:spTree>
    <p:extLst>
      <p:ext uri="{BB962C8B-B14F-4D97-AF65-F5344CB8AC3E}">
        <p14:creationId xmlns:p14="http://schemas.microsoft.com/office/powerpoint/2010/main" val="1050754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Take care of yourself!</a:t>
            </a:r>
          </a:p>
        </p:txBody>
      </p:sp>
      <p:pic>
        <p:nvPicPr>
          <p:cNvPr id="2" name="Picture 6" descr="oxygen-mask">
            <a:extLst>
              <a:ext uri="{FF2B5EF4-FFF2-40B4-BE49-F238E27FC236}">
                <a16:creationId xmlns:a16="http://schemas.microsoft.com/office/drawing/2014/main" id="{79CBA488-6CD4-9D98-29CB-18CC8FD3B8B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72792" y="2252626"/>
            <a:ext cx="3271877" cy="349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182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What are your key takeaways from today’s training?</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dirty="0">
                <a:latin typeface="Franklin Gothic Medium" panose="020B0603020102020204" pitchFamily="34" charset="0"/>
                <a:hlinkClick r:id="rId3"/>
              </a:rPr>
              <a:t>https://www.shoreline.edu/title-ix/</a:t>
            </a:r>
            <a:endParaRPr lang="en-US" sz="2000" dirty="0">
              <a:latin typeface="Franklin Gothic Medium" panose="020B0603020102020204" pitchFamily="34" charset="0"/>
            </a:endParaRPr>
          </a:p>
          <a:p>
            <a:pPr algn="l">
              <a:spcBef>
                <a:spcPts val="600"/>
              </a:spcBef>
            </a:pPr>
            <a:endParaRPr lang="en-US" sz="2000" dirty="0">
              <a:solidFill>
                <a:srgbClr val="00685E"/>
              </a:solidFill>
              <a:latin typeface="Franklin Gothic Medium" panose="020B0603020102020204" pitchFamily="34" charset="0"/>
            </a:endParaRPr>
          </a:p>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ea typeface="Franklin Gothic Book" charset="0"/>
                <a:cs typeface="Franklin Gothic Book" charset="0"/>
              </a:rPr>
              <a:t>Know Your IX:</a:t>
            </a:r>
          </a:p>
          <a:p>
            <a:pPr algn="l">
              <a:spcBef>
                <a:spcPts val="600"/>
              </a:spcBef>
            </a:pPr>
            <a:r>
              <a:rPr lang="en-US" sz="2000" dirty="0">
                <a:solidFill>
                  <a:srgbClr val="00685E"/>
                </a:solidFill>
                <a:latin typeface="Franklin Gothic Medium" charset="0"/>
              </a:rPr>
              <a:t>	</a:t>
            </a:r>
            <a:r>
              <a:rPr lang="en-US" sz="2000" dirty="0">
                <a:solidFill>
                  <a:srgbClr val="00685E"/>
                </a:solidFill>
                <a:latin typeface="Franklin Gothic Medium" charset="0"/>
                <a:hlinkClick r:id="rId4"/>
              </a:rPr>
              <a:t>https://www.knowyourix.org</a:t>
            </a:r>
            <a:r>
              <a:rPr lang="en-US" sz="2000" dirty="0">
                <a:solidFill>
                  <a:srgbClr val="00685E"/>
                </a:solidFill>
                <a:latin typeface="Franklin Gothic Medium" charset="0"/>
              </a:rPr>
              <a:t> </a:t>
            </a:r>
          </a:p>
          <a:p>
            <a:pPr algn="l">
              <a:spcBef>
                <a:spcPts val="600"/>
              </a:spcBef>
            </a:pPr>
            <a:endParaRPr lang="en-US" sz="20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rPr>
              <a:t>U.S. Department of Education: Title IX</a:t>
            </a:r>
          </a:p>
          <a:p>
            <a:pPr algn="l">
              <a:spcBef>
                <a:spcPts val="600"/>
              </a:spcBef>
            </a:pPr>
            <a:r>
              <a:rPr lang="en-US" sz="2000" dirty="0">
                <a:solidFill>
                  <a:srgbClr val="00685E"/>
                </a:solidFill>
                <a:latin typeface="Franklin Gothic Medium" charset="0"/>
              </a:rPr>
              <a:t>	</a:t>
            </a:r>
            <a:r>
              <a:rPr lang="en-US" sz="2000" dirty="0">
                <a:solidFill>
                  <a:srgbClr val="00685E"/>
                </a:solidFill>
                <a:latin typeface="Franklin Gothic Medium" charset="0"/>
                <a:hlinkClick r:id="rId5"/>
              </a:rPr>
              <a:t>https://sites.ed.gov/titleix</a:t>
            </a:r>
            <a:r>
              <a:rPr lang="en-US" sz="2000" dirty="0">
                <a:solidFill>
                  <a:srgbClr val="00685E"/>
                </a:solidFill>
                <a:latin typeface="Franklin Gothic Medium" charset="0"/>
              </a:rPr>
              <a:t> </a:t>
            </a: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Demi" panose="020B0703020102020204" pitchFamily="34" charset="0"/>
                <a:ea typeface="Franklin Gothic Heavy" charset="0"/>
                <a:cs typeface="Franklin Gothic Heavy" charset="0"/>
              </a:rPr>
              <a:t>Learn more about Title IX:</a:t>
            </a:r>
          </a:p>
        </p:txBody>
      </p:sp>
    </p:spTree>
    <p:extLst>
      <p:ext uri="{BB962C8B-B14F-4D97-AF65-F5344CB8AC3E}">
        <p14:creationId xmlns:p14="http://schemas.microsoft.com/office/powerpoint/2010/main" val="2896081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2136556"/>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7" y="938464"/>
            <a:ext cx="8553691" cy="89008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1400"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lvl="0">
              <a:spcBef>
                <a:spcPts val="0"/>
              </a:spcBef>
            </a:pPr>
            <a:r>
              <a:rPr lang="en-US" sz="3600" dirty="0">
                <a:solidFill>
                  <a:srgbClr val="00685E"/>
                </a:solidFill>
                <a:latin typeface="Franklin Gothic Demi" panose="020B0703020102020204" pitchFamily="34" charset="0"/>
                <a:ea typeface="Franklin Gothic Heavy" charset="0"/>
                <a:cs typeface="Franklin Gothic Heavy" charset="0"/>
              </a:rPr>
              <a:t>Learn More about Bystander Intervention</a:t>
            </a:r>
            <a:endParaRPr lang="en-US" sz="3600" i="1" dirty="0">
              <a:solidFill>
                <a:srgbClr val="00685E"/>
              </a:solidFill>
              <a:latin typeface="Franklin Gothic Demi" panose="020B07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dirty="0">
                <a:solidFill>
                  <a:srgbClr val="00685E"/>
                </a:solidFill>
                <a:latin typeface="Franklin Gothic Medium" panose="020B0603020102020204" pitchFamily="34" charset="0"/>
                <a:ea typeface="Franklin Gothic Heavy" charset="0"/>
                <a:cs typeface="Franklin Gothic Heavy" charset="0"/>
              </a:rPr>
              <a:t>Step UP! Bystander Intervention Program:</a:t>
            </a:r>
          </a:p>
          <a:p>
            <a:pPr algn="l"/>
            <a:r>
              <a:rPr lang="en-US" sz="2000" dirty="0">
                <a:solidFill>
                  <a:srgbClr val="00685E"/>
                </a:solidFill>
                <a:latin typeface="Franklin Gothic Medium" panose="020B0603020102020204" pitchFamily="34" charset="0"/>
                <a:ea typeface="Franklin Gothic Heavy" charset="0"/>
                <a:cs typeface="Franklin Gothic Heavy" charset="0"/>
              </a:rPr>
              <a:t>       </a:t>
            </a:r>
            <a:r>
              <a:rPr lang="en-US" sz="2000" dirty="0">
                <a:solidFill>
                  <a:srgbClr val="00685E"/>
                </a:solidFill>
                <a:latin typeface="Franklin Gothic Medium" panose="020B0603020102020204" pitchFamily="34" charset="0"/>
                <a:ea typeface="Franklin Gothic Heavy" charset="0"/>
                <a:cs typeface="Franklin Gothic Heavy" charset="0"/>
                <a:hlinkClick r:id="rId3"/>
              </a:rPr>
              <a:t>https://stepupprogram.org</a:t>
            </a:r>
            <a:endParaRPr lang="en-US" sz="2000" dirty="0">
              <a:solidFill>
                <a:srgbClr val="00685E"/>
              </a:solidFill>
              <a:latin typeface="Franklin Gothic Medium" panose="020B0603020102020204" pitchFamily="34" charset="0"/>
              <a:ea typeface="Franklin Gothic Heavy" charset="0"/>
              <a:cs typeface="Franklin Gothic Heavy" charset="0"/>
            </a:endParaRPr>
          </a:p>
          <a:p>
            <a:pPr algn="l"/>
            <a:endParaRPr lang="en-US" sz="2000" dirty="0">
              <a:solidFill>
                <a:srgbClr val="00685E"/>
              </a:solidFill>
              <a:latin typeface="Franklin Gothic Medium" panose="020B06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dirty="0">
                <a:solidFill>
                  <a:srgbClr val="00685E"/>
                </a:solidFill>
                <a:latin typeface="Franklin Gothic Medium" panose="020B0603020102020204" pitchFamily="34" charset="0"/>
                <a:ea typeface="Franklin Gothic Heavy" charset="0"/>
                <a:cs typeface="Franklin Gothic Heavy" charset="0"/>
              </a:rPr>
              <a:t>Hollaback! Bystander Intervention Training</a:t>
            </a:r>
          </a:p>
          <a:p>
            <a:pPr algn="l"/>
            <a:r>
              <a:rPr lang="en-US" sz="2000" dirty="0">
                <a:solidFill>
                  <a:srgbClr val="00685E"/>
                </a:solidFill>
                <a:latin typeface="Franklin Gothic Medium" panose="020B0603020102020204" pitchFamily="34" charset="0"/>
                <a:ea typeface="Franklin Gothic Heavy" charset="0"/>
                <a:cs typeface="Franklin Gothic Heavy" charset="0"/>
              </a:rPr>
              <a:t>       </a:t>
            </a:r>
            <a:r>
              <a:rPr lang="en-US" sz="2000" dirty="0">
                <a:solidFill>
                  <a:srgbClr val="00685E"/>
                </a:solidFill>
                <a:latin typeface="Franklin Gothic Medium" panose="020B0603020102020204" pitchFamily="34" charset="0"/>
                <a:ea typeface="Franklin Gothic Heavy" charset="0"/>
                <a:cs typeface="Franklin Gothic Heavy" charset="0"/>
                <a:hlinkClick r:id="rId4"/>
              </a:rPr>
              <a:t>https://www.ihollaback.org/bystander-resources</a:t>
            </a:r>
            <a:r>
              <a:rPr lang="en-US" sz="2000" dirty="0">
                <a:solidFill>
                  <a:srgbClr val="00685E"/>
                </a:solidFill>
                <a:latin typeface="Franklin Gothic Medium" panose="020B0603020102020204" pitchFamily="34" charset="0"/>
                <a:ea typeface="Franklin Gothic Heavy" charset="0"/>
                <a:cs typeface="Franklin Gothic Heavy" charset="0"/>
              </a:rPr>
              <a:t> </a:t>
            </a:r>
          </a:p>
          <a:p>
            <a:pPr marL="285750" indent="-285750" algn="l">
              <a:buFont typeface="Arial" panose="020B0604020202020204" pitchFamily="34" charset="0"/>
              <a:buChar char="•"/>
            </a:pPr>
            <a:endParaRPr lang="en-US" sz="2000" i="1" dirty="0">
              <a:solidFill>
                <a:srgbClr val="00685E"/>
              </a:solidFill>
              <a:latin typeface="Franklin Gothic Medium" panose="020B06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i="1" dirty="0">
                <a:solidFill>
                  <a:srgbClr val="00685E"/>
                </a:solidFill>
                <a:latin typeface="Franklin Gothic Medium" panose="020B0603020102020204" pitchFamily="34" charset="0"/>
                <a:ea typeface="Franklin Gothic Heavy" charset="0"/>
                <a:cs typeface="Franklin Gothic Heavy" charset="0"/>
              </a:rPr>
              <a:t>A Guide to Bystander Intervention. </a:t>
            </a:r>
            <a:r>
              <a:rPr lang="en-US" sz="2000" dirty="0">
                <a:solidFill>
                  <a:srgbClr val="00685E"/>
                </a:solidFill>
                <a:latin typeface="Franklin Gothic Medium" panose="020B0603020102020204" pitchFamily="34" charset="0"/>
                <a:ea typeface="Franklin Gothic Heavy" charset="0"/>
                <a:cs typeface="Franklin Gothic Heavy" charset="0"/>
              </a:rPr>
              <a:t>Southern Poverty Law Center on Campus (2017). </a:t>
            </a:r>
            <a:r>
              <a:rPr lang="en-US" sz="2000" dirty="0">
                <a:latin typeface="Franklin Gothic Medium" panose="020B0603020102020204" pitchFamily="34" charset="0"/>
                <a:hlinkClick r:id="rId5"/>
              </a:rPr>
              <a:t>https://www.splcenter.org/sites/default/files/soc_bystander_intervention_guide_web_final.pdf</a:t>
            </a:r>
            <a:endParaRPr lang="en-US" sz="2000" dirty="0">
              <a:latin typeface="Franklin Gothic Medium" panose="020B0603020102020204" pitchFamily="34" charset="0"/>
            </a:endParaRP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p:txBody>
      </p:sp>
    </p:spTree>
    <p:extLst>
      <p:ext uri="{BB962C8B-B14F-4D97-AF65-F5344CB8AC3E}">
        <p14:creationId xmlns:p14="http://schemas.microsoft.com/office/powerpoint/2010/main" val="325003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Title IX – The Basics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Bystander intervention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Questions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Show respect for others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Practice self-care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What is said in the training stays in the training</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Ask questions!</a:t>
            </a:r>
          </a:p>
          <a:p>
            <a:pPr marL="457200" indent="-457200" algn="l">
              <a:spcBef>
                <a:spcPts val="600"/>
              </a:spcBef>
              <a:buFont typeface="Arial" charset="0"/>
              <a:buChar char="•"/>
            </a:pPr>
            <a:endParaRPr lang="en-US" sz="2800" b="1"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Ground Rules</a:t>
            </a:r>
          </a:p>
        </p:txBody>
      </p:sp>
    </p:spTree>
    <p:extLst>
      <p:ext uri="{BB962C8B-B14F-4D97-AF65-F5344CB8AC3E}">
        <p14:creationId xmlns:p14="http://schemas.microsoft.com/office/powerpoint/2010/main" val="375329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 The Basics</a:t>
            </a:r>
          </a:p>
        </p:txBody>
      </p:sp>
    </p:spTree>
    <p:extLst>
      <p:ext uri="{BB962C8B-B14F-4D97-AF65-F5344CB8AC3E}">
        <p14:creationId xmlns:p14="http://schemas.microsoft.com/office/powerpoint/2010/main" val="3146881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Title IX:</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it mean?</a:t>
            </a:r>
          </a:p>
        </p:txBody>
      </p:sp>
    </p:spTree>
    <p:extLst>
      <p:ext uri="{BB962C8B-B14F-4D97-AF65-F5344CB8AC3E}">
        <p14:creationId xmlns:p14="http://schemas.microsoft.com/office/powerpoint/2010/main" val="38318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Gender Discrimination</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Unfavorable treatment of a person based on that person’s sex, gender identity or expression, sexual orientation or pregnancy. Prohibited gender-based discrimination includes sexual harassment.</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92863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A form of discrimination consisting of unwelcome, gender-based verbal, written, electronic and/or physical conduct.</a:t>
            </a: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33249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Two types under Title IX:</a:t>
            </a:r>
          </a:p>
          <a:p>
            <a:pPr algn="l">
              <a:spcBef>
                <a:spcPts val="600"/>
              </a:spcBef>
            </a:pPr>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1. Quid Pro Quo: </a:t>
            </a:r>
            <a:r>
              <a:rPr lang="en-US" sz="2800" dirty="0">
                <a:solidFill>
                  <a:srgbClr val="00685E"/>
                </a:solidFill>
                <a:latin typeface="Franklin Gothic Book" panose="020B0503020102020204" pitchFamily="34" charset="0"/>
                <a:ea typeface="Franklin Gothic Medium" charset="0"/>
                <a:cs typeface="Franklin Gothic Medium" charset="0"/>
              </a:rPr>
              <a:t>A school employee conditioning the provision of an aid, benefit, or service of the school on an individual’s participation in unwelcome sexual conduct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4180341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3B3354-A8E9-4D2A-9473-5AE800F3F4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AF6E4F-449E-4CE5-95B3-BE123BB57AA4}">
  <ds:schemaRefs>
    <ds:schemaRef ds:uri="http://schemas.microsoft.com/office/2006/metadata/properties"/>
    <ds:schemaRef ds:uri="http://schemas.microsoft.com/office/infopath/2007/PartnerControls"/>
    <ds:schemaRef ds:uri="779d5a41-fd24-4728-baf2-85a0d3f2f393"/>
  </ds:schemaRefs>
</ds:datastoreItem>
</file>

<file path=customXml/itemProps3.xml><?xml version="1.0" encoding="utf-8"?>
<ds:datastoreItem xmlns:ds="http://schemas.openxmlformats.org/officeDocument/2006/customXml" ds:itemID="{5AE36678-3FA3-4FD7-AF62-4AE77DBE8B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5242</TotalTime>
  <Words>1417</Words>
  <Application>Microsoft Office PowerPoint</Application>
  <PresentationFormat>Widescreen</PresentationFormat>
  <Paragraphs>216</Paragraphs>
  <Slides>31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255</cp:revision>
  <cp:lastPrinted>2020-02-10T22:21:00Z</cp:lastPrinted>
  <dcterms:created xsi:type="dcterms:W3CDTF">2016-09-08T18:39:25Z</dcterms:created>
  <dcterms:modified xsi:type="dcterms:W3CDTF">2024-07-30T21:27:18Z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xd_ProgID">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ies>
</file>