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8"/>
  </p:notesMasterIdLst>
  <p:sldIdLst>
    <p:sldId id="288" r:id="rId5"/>
    <p:sldId id="291" r:id="rId6"/>
    <p:sldId id="295" r:id="rId7"/>
    <p:sldId id="326" r:id="rId8"/>
    <p:sldId id="327" r:id="rId9"/>
    <p:sldId id="297" r:id="rId10"/>
    <p:sldId id="298" r:id="rId11"/>
    <p:sldId id="299" r:id="rId12"/>
    <p:sldId id="300" r:id="rId13"/>
    <p:sldId id="307" r:id="rId14"/>
    <p:sldId id="329" r:id="rId15"/>
    <p:sldId id="330" r:id="rId16"/>
    <p:sldId id="308" r:id="rId17"/>
    <p:sldId id="302" r:id="rId18"/>
    <p:sldId id="303" r:id="rId19"/>
    <p:sldId id="304" r:id="rId20"/>
    <p:sldId id="319" r:id="rId21"/>
    <p:sldId id="306" r:id="rId22"/>
    <p:sldId id="305" r:id="rId23"/>
    <p:sldId id="312" r:id="rId24"/>
    <p:sldId id="311" r:id="rId25"/>
    <p:sldId id="313" r:id="rId26"/>
    <p:sldId id="324" r:id="rId27"/>
    <p:sldId id="320" r:id="rId28"/>
    <p:sldId id="323" r:id="rId29"/>
    <p:sldId id="328" r:id="rId30"/>
    <p:sldId id="310" r:id="rId31"/>
    <p:sldId id="314" r:id="rId32"/>
    <p:sldId id="321" r:id="rId33"/>
    <p:sldId id="315" r:id="rId34"/>
    <p:sldId id="316" r:id="rId35"/>
    <p:sldId id="317" r:id="rId36"/>
    <p:sldId id="318" r:id="rId37"/>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370" autoAdjust="0"/>
  </p:normalViewPr>
  <p:slideViewPr>
    <p:cSldViewPr snapToGrid="0" snapToObjects="1">
      <p:cViewPr varScale="1">
        <p:scale>
          <a:sx n="108" d="100"/>
          <a:sy n="108" d="100"/>
        </p:scale>
        <p:origin x="67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IX is often associated with athletics, because it began as way to ensure equal opportunities for male and female students to participate in athletic programs. It has since come to encompass every aspect of education in the United States.</a:t>
            </a:r>
          </a:p>
        </p:txBody>
      </p:sp>
      <p:sp>
        <p:nvSpPr>
          <p:cNvPr id="4" name="Slide Number Placeholder 3"/>
          <p:cNvSpPr>
            <a:spLocks noGrp="1"/>
          </p:cNvSpPr>
          <p:nvPr>
            <p:ph type="sldNum" sz="quarter" idx="5"/>
          </p:nvPr>
        </p:nvSpPr>
        <p:spPr/>
        <p:txBody>
          <a:bodyPr/>
          <a:lstStyle/>
          <a:p>
            <a:fld id="{0BF15AA0-0AB1-4D47-AB11-A5717F969931}" type="slidenum">
              <a:rPr lang="en-US" smtClean="0"/>
              <a:t>7</a:t>
            </a:fld>
            <a:endParaRPr lang="en-US"/>
          </a:p>
        </p:txBody>
      </p:sp>
    </p:spTree>
    <p:extLst>
      <p:ext uri="{BB962C8B-B14F-4D97-AF65-F5344CB8AC3E}">
        <p14:creationId xmlns:p14="http://schemas.microsoft.com/office/powerpoint/2010/main" val="415240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Introduction to </a:t>
            </a:r>
          </a:p>
          <a:p>
            <a:r>
              <a:rPr lang="en-US" sz="5400" dirty="0">
                <a:solidFill>
                  <a:srgbClr val="00685E"/>
                </a:solidFill>
                <a:latin typeface="Franklin Gothic Heavy" charset="0"/>
                <a:ea typeface="Franklin Gothic Heavy" charset="0"/>
                <a:cs typeface="Franklin Gothic Heavy" charset="0"/>
              </a:rPr>
              <a:t>Title IX at Shoreline CC</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a:p>
            <a:endParaRPr lang="en-US" sz="4800" dirty="0">
              <a:solidFill>
                <a:schemeClr val="bg1"/>
              </a:solidFill>
              <a:latin typeface="Franklin Gothic Heavy" charset="0"/>
              <a:ea typeface="Franklin Gothic Heavy" charset="0"/>
              <a:cs typeface="Franklin Gothic Heavy"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A form of discrimination consisting of unwelcome, gender-based verbal, written, electronic and/or physical conduct.</a:t>
            </a: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3197582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Two types under Title IX:</a:t>
            </a:r>
          </a:p>
          <a:p>
            <a:pPr algn="l">
              <a:spcBef>
                <a:spcPts val="600"/>
              </a:spcBef>
            </a:pPr>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1. Quid Pro Quo: </a:t>
            </a:r>
            <a:r>
              <a:rPr lang="en-US" sz="2800" dirty="0">
                <a:solidFill>
                  <a:srgbClr val="00685E"/>
                </a:solidFill>
                <a:latin typeface="Franklin Gothic Book" panose="020B0503020102020204" pitchFamily="34" charset="0"/>
                <a:ea typeface="Franklin Gothic Medium" charset="0"/>
                <a:cs typeface="Franklin Gothic Medium" charset="0"/>
              </a:rPr>
              <a:t>A </a:t>
            </a:r>
            <a:r>
              <a:rPr lang="en-US" sz="2800" dirty="0">
                <a:solidFill>
                  <a:srgbClr val="00685E"/>
                </a:solidFill>
                <a:highlight>
                  <a:srgbClr val="FFFF00"/>
                </a:highlight>
                <a:latin typeface="Franklin Gothic Book" panose="020B0503020102020204" pitchFamily="34" charset="0"/>
                <a:ea typeface="Franklin Gothic Medium" charset="0"/>
                <a:cs typeface="Franklin Gothic Medium" charset="0"/>
              </a:rPr>
              <a:t>school employee</a:t>
            </a:r>
            <a:r>
              <a:rPr lang="en-US" sz="2800" dirty="0">
                <a:solidFill>
                  <a:srgbClr val="00685E"/>
                </a:solidFill>
                <a:latin typeface="Franklin Gothic Book" panose="020B0503020102020204" pitchFamily="34" charset="0"/>
                <a:ea typeface="Franklin Gothic Medium" charset="0"/>
                <a:cs typeface="Franklin Gothic Medium" charset="0"/>
              </a:rPr>
              <a:t> conditioning the provision of an aid, benefit, or service of the school on an individual’s participation in unwelcome sexual conduct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4180341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Harassment</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endParaRPr lang="en-US" sz="2800" b="1" dirty="0">
              <a:solidFill>
                <a:srgbClr val="00685E"/>
              </a:solidFill>
              <a:latin typeface="Franklin Gothic Book" panose="020B0503020102020204" pitchFamily="34" charset="0"/>
              <a:ea typeface="Franklin Gothic Book" charset="0"/>
              <a:cs typeface="Calibri" panose="020F0502020204030204" pitchFamily="34" charset="0"/>
            </a:endParaRPr>
          </a:p>
          <a:p>
            <a:pPr algn="l"/>
            <a:r>
              <a:rPr lang="en-US" sz="2800" b="1" dirty="0">
                <a:solidFill>
                  <a:srgbClr val="00685E"/>
                </a:solidFill>
                <a:latin typeface="Franklin Gothic Book" panose="020B0503020102020204" pitchFamily="34" charset="0"/>
                <a:ea typeface="Franklin Gothic Book" charset="0"/>
                <a:cs typeface="Calibri" panose="020F0502020204030204" pitchFamily="34" charset="0"/>
              </a:rPr>
              <a:t>2. </a:t>
            </a:r>
            <a:r>
              <a:rPr lang="en-US" sz="2800" b="1" dirty="0">
                <a:solidFill>
                  <a:srgbClr val="00685E"/>
                </a:solidFill>
                <a:latin typeface="Franklin Gothic Book" panose="020B0503020102020204" pitchFamily="34" charset="0"/>
                <a:ea typeface="Franklin Gothic Medium" charset="0"/>
                <a:cs typeface="Franklin Gothic Medium" charset="0"/>
              </a:rPr>
              <a:t>Hostile Environment: </a:t>
            </a:r>
            <a:r>
              <a:rPr lang="en-US" sz="2800" dirty="0">
                <a:solidFill>
                  <a:srgbClr val="00685E"/>
                </a:solidFill>
                <a:latin typeface="Franklin Gothic Book" panose="020B0503020102020204" pitchFamily="34" charset="0"/>
                <a:ea typeface="Franklin Gothic Medium" charset="0"/>
                <a:cs typeface="Franklin Gothic Medium" charset="0"/>
              </a:rPr>
              <a:t>Unwelcome conduct that a </a:t>
            </a:r>
            <a:r>
              <a:rPr lang="en-US" sz="2800" dirty="0">
                <a:solidFill>
                  <a:srgbClr val="00685E"/>
                </a:solidFill>
                <a:highlight>
                  <a:srgbClr val="FFFF00"/>
                </a:highlight>
                <a:latin typeface="Franklin Gothic Book" panose="020B0503020102020204" pitchFamily="34" charset="0"/>
                <a:ea typeface="Franklin Gothic Medium" charset="0"/>
                <a:cs typeface="Franklin Gothic Medium" charset="0"/>
              </a:rPr>
              <a:t>reasonable person </a:t>
            </a:r>
            <a:r>
              <a:rPr lang="en-US" sz="2800" dirty="0">
                <a:solidFill>
                  <a:srgbClr val="00685E"/>
                </a:solidFill>
                <a:latin typeface="Franklin Gothic Book" panose="020B0503020102020204" pitchFamily="34" charset="0"/>
                <a:ea typeface="Franklin Gothic Medium" charset="0"/>
                <a:cs typeface="Franklin Gothic Medium" charset="0"/>
              </a:rPr>
              <a:t>would find to be so severe, pervasive,</a:t>
            </a:r>
            <a:r>
              <a:rPr lang="en-US" sz="2800" b="1" dirty="0">
                <a:solidFill>
                  <a:srgbClr val="00685E"/>
                </a:solidFill>
                <a:highlight>
                  <a:srgbClr val="FFFF00"/>
                </a:highlight>
                <a:latin typeface="Franklin Gothic Book" panose="020B0503020102020204" pitchFamily="34" charset="0"/>
                <a:ea typeface="Franklin Gothic Medium" charset="0"/>
                <a:cs typeface="Franklin Gothic Medium" charset="0"/>
              </a:rPr>
              <a:t> and </a:t>
            </a:r>
            <a:r>
              <a:rPr lang="en-US" sz="2800" dirty="0">
                <a:solidFill>
                  <a:srgbClr val="00685E"/>
                </a:solidFill>
                <a:latin typeface="Franklin Gothic Book" panose="020B0503020102020204" pitchFamily="34" charset="0"/>
                <a:ea typeface="Franklin Gothic Medium" charset="0"/>
                <a:cs typeface="Franklin Gothic Medium" charset="0"/>
              </a:rPr>
              <a:t>objectively offensive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800" dirty="0">
              <a:solidFill>
                <a:srgbClr val="00685E"/>
              </a:solidFill>
              <a:latin typeface="Franklin Gothic Book" panose="020B0503020102020204" pitchFamily="34" charset="0"/>
              <a:ea typeface="Franklin Gothic Book" charset="0"/>
              <a:cs typeface="Calibri" panose="020F0502020204030204" pitchFamily="34" charset="0"/>
            </a:endParaRP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17411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Sexual Violence</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Includes: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contact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Nonconsensual sexual intercourse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Domestic violence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Dating violence</a:t>
            </a:r>
          </a:p>
          <a:p>
            <a:pPr marL="457200" indent="-457200" algn="l">
              <a:spcBef>
                <a:spcPts val="600"/>
              </a:spcBef>
              <a:buFont typeface="Arial" panose="020B0604020202020204" pitchFamily="34" charset="0"/>
              <a:buChar char="•"/>
            </a:pPr>
            <a:r>
              <a:rPr lang="en-US" sz="2800" dirty="0">
                <a:solidFill>
                  <a:srgbClr val="00685E"/>
                </a:solidFill>
                <a:highlight>
                  <a:srgbClr val="FFFF00"/>
                </a:highlight>
                <a:latin typeface="Franklin Gothic Book" panose="020B0503020102020204" pitchFamily="34" charset="0"/>
                <a:ea typeface="Franklin Gothic Book" charset="0"/>
                <a:cs typeface="Calibri" panose="020F0502020204030204" pitchFamily="34" charset="0"/>
              </a:rPr>
              <a:t>Stalking</a:t>
            </a: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631935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a possible Title IX violation becomes known</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involved parties as needed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formal complaints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remedies to restore access to education – disciplinary action, supportive measures, etc.</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each other and our students.</a:t>
            </a: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pPr algn="l"/>
            <a:endParaRPr lang="en-US" sz="2400" b="1" dirty="0">
              <a:solidFill>
                <a:srgbClr val="00685E"/>
              </a:solidFill>
              <a:latin typeface="Franklin Gothic Medium" charset="0"/>
              <a:ea typeface="Franklin Gothic Book" charset="0"/>
              <a:cs typeface="Franklin Gothic Book" charset="0"/>
            </a:endParaRPr>
          </a:p>
          <a:p>
            <a:pPr algn="l"/>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 (Title IX Coordinator, supervisor or Dean, Safety and Security).</a:t>
            </a: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they visit the Counseling Center if they wish to speak with someone confidentially. Accompany them if you can.</a:t>
            </a:r>
          </a:p>
          <a:p>
            <a:pPr algn="l">
              <a:spcBef>
                <a:spcPts val="600"/>
              </a:spcBef>
            </a:pPr>
            <a:r>
              <a:rPr lang="en-US" sz="2800" dirty="0">
                <a:solidFill>
                  <a:srgbClr val="00685E"/>
                </a:solidFill>
                <a:latin typeface="Franklin Gothic Book" charset="0"/>
                <a:ea typeface="Franklin Gothic Book" charset="0"/>
                <a:cs typeface="Franklin Gothic Book" charset="0"/>
              </a:rPr>
              <a:t>5. Listen for understanding.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Report the concern!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The difference is important!</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community safe and investigate the complaint.</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36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36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36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81460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r>
              <a:rPr lang="en-US" sz="2800" dirty="0">
                <a:solidFill>
                  <a:srgbClr val="00685E"/>
                </a:solidFill>
                <a:latin typeface="Franklin Gothic Book" panose="020B0503020102020204" pitchFamily="34" charset="0"/>
                <a:ea typeface="Franklin Gothic Book" charset="0"/>
                <a:cs typeface="Franklin Gothic Book" charset="0"/>
              </a:rPr>
              <a:t>Trauma can show up in many different ways:</a:t>
            </a:r>
          </a:p>
          <a:p>
            <a:pPr algn="l">
              <a:spcBef>
                <a:spcPts val="600"/>
              </a:spcBef>
            </a:pPr>
            <a:endParaRPr lang="en-US" sz="9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 person may be overwhelmed by emotion, or may show no emotion at all</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make sense</a:t>
            </a:r>
          </a:p>
          <a:p>
            <a:pPr algn="l">
              <a:spcBef>
                <a:spcPts val="600"/>
              </a:spcBef>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srgbClr val="00685E"/>
                </a:solidFill>
                <a:latin typeface="Franklin Gothic Book" charset="0"/>
                <a:ea typeface="Franklin Gothic Book" charset="0"/>
                <a:cs typeface="Franklin Gothic Book" charset="0"/>
              </a:rPr>
              <a:t>In the case of a life-threatening emergency, call 911.</a:t>
            </a:r>
          </a:p>
          <a:p>
            <a:pPr algn="l"/>
            <a:endParaRPr lang="en-US" sz="2800" b="1" dirty="0">
              <a:solidFill>
                <a:srgbClr val="00685E"/>
              </a:solidFill>
              <a:latin typeface="Franklin Gothic Book" charset="0"/>
              <a:ea typeface="Franklin Gothic Book" charset="0"/>
              <a:cs typeface="Franklin Gothic Book" charset="0"/>
            </a:endParaRPr>
          </a:p>
          <a:p>
            <a:pPr algn="l"/>
            <a:r>
              <a:rPr lang="en-US" sz="2800" b="1" dirty="0">
                <a:solidFill>
                  <a:srgbClr val="00685E"/>
                </a:solidFill>
                <a:latin typeface="Franklin Gothic Book" charset="0"/>
                <a:ea typeface="Franklin Gothic Book" charset="0"/>
                <a:cs typeface="Franklin Gothic Book" charset="0"/>
              </a:rPr>
              <a:t>If a situation requires immediate attention, call Safety and Security - 206-235-5860 (24/7/365).</a:t>
            </a:r>
            <a:endParaRPr lang="en-US" sz="2800" b="1" i="1" dirty="0">
              <a:solidFill>
                <a:srgbClr val="00685E"/>
              </a:solidFill>
              <a:latin typeface="Franklin Gothic Book" charset="0"/>
              <a:ea typeface="Franklin Gothic Book" charset="0"/>
              <a:cs typeface="Franklin Gothic Book" charset="0"/>
            </a:endParaRPr>
          </a:p>
          <a:p>
            <a:pPr algn="l">
              <a:spcBef>
                <a:spcPts val="600"/>
              </a:spcBef>
            </a:pPr>
            <a:endParaRPr lang="en-US" sz="1100" b="1" dirty="0">
              <a:solidFill>
                <a:srgbClr val="00685E"/>
              </a:solidFill>
              <a:latin typeface="Franklin Gothic Book" charset="0"/>
              <a:ea typeface="Franklin Gothic Book" charset="0"/>
              <a:cs typeface="Franklin Gothic Book" charset="0"/>
            </a:endParaRPr>
          </a:p>
          <a:p>
            <a:pPr algn="l">
              <a:spcBef>
                <a:spcPts val="600"/>
              </a:spcBef>
            </a:pPr>
            <a:r>
              <a:rPr lang="en-US" sz="2800" b="1"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Tell your supervisor or Dean</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complainant to get more information and determine next steps</a:t>
            </a:r>
          </a:p>
          <a:p>
            <a:pPr algn="l">
              <a:spcBef>
                <a:spcPts val="600"/>
              </a:spcBef>
            </a:pP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Supportive measures will be arranged as needed (referrals to campus and community resources, academic accommodations, housing accommodations if needed, etc.)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will identify the appropriate path to resolution </a:t>
            </a:r>
          </a:p>
          <a:p>
            <a:pPr algn="l">
              <a:spcBef>
                <a:spcPts val="600"/>
              </a:spcBef>
            </a:pPr>
            <a:r>
              <a:rPr lang="en-US" sz="2800" dirty="0">
                <a:solidFill>
                  <a:srgbClr val="00685E"/>
                </a:solidFill>
                <a:latin typeface="Franklin Gothic Book" charset="0"/>
                <a:ea typeface="Franklin Gothic Book" charset="0"/>
                <a:cs typeface="Franklin Gothic Book" charset="0"/>
              </a:rPr>
              <a:t>		</a:t>
            </a:r>
            <a:r>
              <a:rPr lang="en-US" sz="2800" u="sng" dirty="0">
                <a:solidFill>
                  <a:srgbClr val="00685E"/>
                </a:solidFill>
                <a:latin typeface="Franklin Gothic Book" charset="0"/>
                <a:ea typeface="Franklin Gothic Book" charset="0"/>
                <a:cs typeface="Franklin Gothic Book" charset="0"/>
              </a:rPr>
              <a:t>Informal resolution: </a:t>
            </a:r>
            <a:r>
              <a:rPr lang="en-US" sz="2800" dirty="0">
                <a:solidFill>
                  <a:srgbClr val="00685E"/>
                </a:solidFill>
                <a:latin typeface="Franklin Gothic Book" charset="0"/>
                <a:ea typeface="Franklin Gothic Book" charset="0"/>
                <a:cs typeface="Franklin Gothic Book" charset="0"/>
              </a:rPr>
              <a:t>supportive measures, 	agreement among the parties</a:t>
            </a:r>
          </a:p>
          <a:p>
            <a:pPr algn="l">
              <a:spcBef>
                <a:spcPts val="600"/>
              </a:spcBef>
            </a:pPr>
            <a:r>
              <a:rPr lang="en-US" sz="2800" dirty="0">
                <a:solidFill>
                  <a:srgbClr val="00685E"/>
                </a:solidFill>
                <a:latin typeface="Franklin Gothic Book" charset="0"/>
                <a:ea typeface="Franklin Gothic Book" charset="0"/>
                <a:cs typeface="Franklin Gothic Book" charset="0"/>
              </a:rPr>
              <a:t>		</a:t>
            </a:r>
            <a:r>
              <a:rPr lang="en-US" sz="2800" u="sng" dirty="0">
                <a:solidFill>
                  <a:srgbClr val="00685E"/>
                </a:solidFill>
                <a:latin typeface="Franklin Gothic Book" charset="0"/>
                <a:ea typeface="Franklin Gothic Book" charset="0"/>
                <a:cs typeface="Franklin Gothic Book" charset="0"/>
              </a:rPr>
              <a:t>Formal resolution: </a:t>
            </a:r>
            <a:r>
              <a:rPr lang="en-US" sz="2800" dirty="0">
                <a:solidFill>
                  <a:srgbClr val="00685E"/>
                </a:solidFill>
                <a:latin typeface="Franklin Gothic Book" charset="0"/>
                <a:ea typeface="Franklin Gothic Book" charset="0"/>
                <a:cs typeface="Franklin Gothic Book" charset="0"/>
              </a:rPr>
              <a:t>full investigation, finding of 	responsibility, possible disciplinary action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952850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b="1" dirty="0">
                <a:solidFill>
                  <a:srgbClr val="00685E"/>
                </a:solidFill>
                <a:latin typeface="Franklin Gothic Book" charset="0"/>
                <a:ea typeface="Franklin Gothic Book" charset="0"/>
                <a:cs typeface="Franklin Gothic Book" charset="0"/>
              </a:rPr>
              <a:t>Examples include: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Moving a student to another section of a class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Allowing student to withdraw from a class without negative repercussions (academic or financial)</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Adjusting assignment deadlines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Not assigning students to the same group</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Allowing a student to leave class a few minutes early </a:t>
            </a:r>
          </a:p>
          <a:p>
            <a:pPr algn="l">
              <a:spcBef>
                <a:spcPts val="600"/>
              </a:spcBef>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8863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Supportive measures are key</a:t>
            </a:r>
          </a:p>
        </p:txBody>
      </p:sp>
    </p:spTree>
    <p:extLst>
      <p:ext uri="{BB962C8B-B14F-4D97-AF65-F5344CB8AC3E}">
        <p14:creationId xmlns:p14="http://schemas.microsoft.com/office/powerpoint/2010/main" val="2284261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What you need to know:</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Investigators are employees who have received special training</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You may be asked to come in for an interview and/or submit a written statement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Investigations take time (usually 2 months or more)</a:t>
            </a:r>
          </a:p>
          <a:p>
            <a:pPr>
              <a:spcBef>
                <a:spcPts val="600"/>
              </a:spcBef>
            </a:pPr>
            <a:endParaRPr lang="en-US" sz="2800" dirty="0">
              <a:solidFill>
                <a:srgbClr val="00685E"/>
              </a:solidFill>
              <a:latin typeface="Franklin Gothic Book" charset="0"/>
              <a:ea typeface="Franklin Gothic Book" charset="0"/>
              <a:cs typeface="Franklin Gothic Book" charset="0"/>
            </a:endParaRP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Investigations</a:t>
            </a:r>
          </a:p>
        </p:txBody>
      </p:sp>
    </p:spTree>
    <p:extLst>
      <p:ext uri="{BB962C8B-B14F-4D97-AF65-F5344CB8AC3E}">
        <p14:creationId xmlns:p14="http://schemas.microsoft.com/office/powerpoint/2010/main" val="2756570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3600" dirty="0">
                <a:solidFill>
                  <a:srgbClr val="00685E"/>
                </a:solidFill>
                <a:latin typeface="Franklin Gothic Book" charset="0"/>
                <a:ea typeface="Franklin Gothic Book" charset="0"/>
                <a:cs typeface="Franklin Gothic Book" charset="0"/>
              </a:rPr>
              <a:t>Be an active bystander</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27087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Take care of yourself!</a:t>
            </a:r>
          </a:p>
        </p:txBody>
      </p:sp>
      <p:pic>
        <p:nvPicPr>
          <p:cNvPr id="1030" name="Picture 6" descr="oxygen-mask">
            <a:extLst>
              <a:ext uri="{FF2B5EF4-FFF2-40B4-BE49-F238E27FC236}">
                <a16:creationId xmlns:a16="http://schemas.microsoft.com/office/drawing/2014/main" id="{AE8B3A49-4AE1-4DFE-A263-B94D75AA34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4859" y="2171833"/>
            <a:ext cx="3593013" cy="3842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071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1:</a:t>
            </a:r>
          </a:p>
          <a:p>
            <a:pPr algn="l">
              <a:spcBef>
                <a:spcPts val="600"/>
              </a:spcBef>
            </a:pPr>
            <a:r>
              <a:rPr lang="en-US" sz="2800" dirty="0">
                <a:solidFill>
                  <a:srgbClr val="00685E"/>
                </a:solidFill>
                <a:latin typeface="Franklin Gothic Medium" charset="0"/>
                <a:ea typeface="Franklin Gothic Book" charset="0"/>
                <a:cs typeface="Franklin Gothic Book" charset="0"/>
              </a:rPr>
              <a:t>	A student tells you that another student has been bothering them – asking them out repeatedly, hugging them, waiting for them after class. They are beginning to feel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How is the college likely to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373648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2:</a:t>
            </a:r>
          </a:p>
          <a:p>
            <a:pPr algn="l">
              <a:spcBef>
                <a:spcPts val="600"/>
              </a:spcBef>
            </a:pPr>
            <a:r>
              <a:rPr lang="en-US" sz="2800" dirty="0">
                <a:solidFill>
                  <a:srgbClr val="00685E"/>
                </a:solidFill>
                <a:latin typeface="Franklin Gothic Medium" charset="0"/>
                <a:ea typeface="Franklin Gothic Book" charset="0"/>
                <a:cs typeface="Franklin Gothic Book" charset="0"/>
              </a:rPr>
              <a:t>	You notice a student’s level of participation in class has changed and their grades have slipped. When you reach out to them, they disclose that their partner has physically and verbally abusive.</a:t>
            </a:r>
          </a:p>
          <a:p>
            <a:pPr algn="l">
              <a:spcBef>
                <a:spcPts val="600"/>
              </a:spcBef>
            </a:pPr>
            <a:r>
              <a:rPr lang="en-US" sz="2800" dirty="0">
                <a:solidFill>
                  <a:srgbClr val="00685E"/>
                </a:solidFill>
                <a:latin typeface="Franklin Gothic Medium" charset="0"/>
                <a:ea typeface="Franklin Gothic Book" charset="0"/>
                <a:cs typeface="Franklin Gothic Book" charset="0"/>
              </a:rPr>
              <a:t>	How do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How is the college likely to respond?</a:t>
            </a: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360750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By the end of this session, you will…</a:t>
            </a:r>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Be familiar with the basics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Know how to respond to a report of sexual misconduct</a:t>
            </a:r>
            <a:endParaRPr lang="en-US" sz="2800" b="1" i="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the learning goals?</a:t>
            </a:r>
          </a:p>
          <a:p>
            <a:pPr algn="l"/>
            <a:endParaRPr lang="en-US" sz="3600" dirty="0">
              <a:solidFill>
                <a:srgbClr val="00685E"/>
              </a:solidFill>
              <a:latin typeface="Franklin Gothic Medium" charset="0"/>
              <a:ea typeface="Franklin Gothic Medium" charset="0"/>
              <a:cs typeface="Franklin Gothic Medium" charset="0"/>
            </a:endParaRPr>
          </a:p>
          <a:p>
            <a:pPr algn="l"/>
            <a:r>
              <a:rPr lang="en-US" sz="3600" dirty="0">
                <a:solidFill>
                  <a:srgbClr val="00685E"/>
                </a:solidFill>
                <a:latin typeface="Franklin Gothic Medium" charset="0"/>
                <a:ea typeface="Franklin Gothic Medium" charset="0"/>
                <a:cs typeface="Franklin Gothic Medium" charset="0"/>
              </a:rPr>
              <a:t>Did you learn the one thing you wanted to learn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6600" dirty="0">
                <a:solidFill>
                  <a:srgbClr val="00685E"/>
                </a:solidFill>
                <a:latin typeface="Franklin Gothic Book" charset="0"/>
                <a:ea typeface="Franklin Gothic Book" charset="0"/>
                <a:cs typeface="Franklin Gothic Book" charset="0"/>
              </a:rPr>
              <a:t>Students and employees who are affected by sexual misconduct can face significant barriers to education and productive employment</a:t>
            </a:r>
          </a:p>
          <a:p>
            <a:pPr algn="l">
              <a:spcBef>
                <a:spcPts val="600"/>
              </a:spcBef>
            </a:pPr>
            <a:endParaRPr lang="en-US" sz="4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Anxiety</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Depression</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Increased use of drugs and alcohol</a:t>
            </a:r>
          </a:p>
          <a:p>
            <a:pPr marL="457200" indent="-457200" algn="l">
              <a:spcBef>
                <a:spcPts val="600"/>
              </a:spcBef>
              <a:buFont typeface="Arial" panose="020B0604020202020204" pitchFamily="34" charset="0"/>
              <a:buChar char="•"/>
            </a:pPr>
            <a:r>
              <a:rPr lang="en-US" sz="6600" dirty="0">
                <a:solidFill>
                  <a:srgbClr val="00685E"/>
                </a:solidFill>
                <a:latin typeface="Franklin Gothic Book" charset="0"/>
                <a:ea typeface="Franklin Gothic Book" charset="0"/>
                <a:cs typeface="Franklin Gothic Book" charset="0"/>
              </a:rPr>
              <a:t>General life disruption</a:t>
            </a:r>
          </a:p>
          <a:p>
            <a:pPr marL="457200" indent="-457200" algn="l">
              <a:spcBef>
                <a:spcPts val="600"/>
              </a:spcBef>
              <a:buFont typeface="Arial" panose="020B0604020202020204" pitchFamily="34" charset="0"/>
              <a:buChar char="•"/>
            </a:pPr>
            <a:endParaRPr lang="en-US" sz="66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6600"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a:p>
            <a:pPr algn="l">
              <a:spcBef>
                <a:spcPts val="600"/>
              </a:spcBef>
            </a:pPr>
            <a:endParaRPr lang="en-US" sz="36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3092587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600" dirty="0">
                <a:solidFill>
                  <a:srgbClr val="00685E"/>
                </a:solidFill>
                <a:latin typeface="Franklin Gothic Book" charset="0"/>
                <a:ea typeface="Franklin Gothic Book" charset="0"/>
                <a:cs typeface="Franklin Gothic Book" charset="0"/>
              </a:rPr>
              <a:t>The way we respond to a report of sexual misconduct can mean the difference between someone dropping out of school or leaving their job </a:t>
            </a:r>
            <a:r>
              <a:rPr lang="en-US" sz="3600" u="sng" dirty="0">
                <a:solidFill>
                  <a:srgbClr val="00685E"/>
                </a:solidFill>
                <a:latin typeface="Franklin Gothic Book" charset="0"/>
                <a:ea typeface="Franklin Gothic Book" charset="0"/>
                <a:cs typeface="Franklin Gothic Book" charset="0"/>
              </a:rPr>
              <a:t>or</a:t>
            </a:r>
            <a:r>
              <a:rPr lang="en-US" sz="3600" dirty="0">
                <a:solidFill>
                  <a:srgbClr val="00685E"/>
                </a:solidFill>
                <a:latin typeface="Franklin Gothic Book" charset="0"/>
                <a:ea typeface="Franklin Gothic Book" charset="0"/>
                <a:cs typeface="Franklin Gothic Book" charset="0"/>
              </a:rPr>
              <a:t> receiving the help and support they need to recover and complete their education or remain employed at SCC.</a:t>
            </a:r>
            <a:endParaRPr lang="en-US" sz="36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826437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Medium" charset="0"/>
                <a:cs typeface="Franklin Gothic Medium" charset="0"/>
              </a:rPr>
              <a:t>Title IX Requires </a:t>
            </a:r>
            <a:r>
              <a:rPr lang="en-US" sz="2800" u="sng" dirty="0">
                <a:solidFill>
                  <a:srgbClr val="00685E"/>
                </a:solidFill>
                <a:latin typeface="Franklin Gothic Book" panose="020B0503020102020204" pitchFamily="34" charset="0"/>
                <a:ea typeface="Franklin Gothic Medium" charset="0"/>
                <a:cs typeface="Franklin Gothic Medium" charset="0"/>
              </a:rPr>
              <a:t>gender equity </a:t>
            </a:r>
            <a:r>
              <a:rPr lang="en-US" sz="2800" dirty="0">
                <a:solidFill>
                  <a:srgbClr val="00685E"/>
                </a:solidFill>
                <a:latin typeface="Franklin Gothic Book" panose="020B0503020102020204" pitchFamily="34" charset="0"/>
                <a:ea typeface="Franklin Gothic Medium" charset="0"/>
                <a:cs typeface="Franklin Gothic Medium" charset="0"/>
              </a:rPr>
              <a:t>in education programs, athletics and activities in schools, public and private, that receive federal funding.</a:t>
            </a:r>
          </a:p>
          <a:p>
            <a:pPr algn="l"/>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r>
              <a:rPr lang="en-US" sz="2800" dirty="0">
                <a:solidFill>
                  <a:srgbClr val="00685E"/>
                </a:solidFill>
                <a:latin typeface="Franklin Gothic Book" panose="020B0503020102020204" pitchFamily="34" charset="0"/>
                <a:ea typeface="Franklin Gothic Book" charset="0"/>
                <a:cs typeface="Franklin Gothic Book" charset="0"/>
              </a:rPr>
              <a:t>Almost all colleges and universities in the U.S. receive some type of federal funding.</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 other words…</a:t>
            </a:r>
          </a:p>
        </p:txBody>
      </p:sp>
    </p:spTree>
    <p:extLst>
      <p:ext uri="{BB962C8B-B14F-4D97-AF65-F5344CB8AC3E}">
        <p14:creationId xmlns:p14="http://schemas.microsoft.com/office/powerpoint/2010/main" val="1698473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staff</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b="1" u="sng" dirty="0">
                <a:solidFill>
                  <a:srgbClr val="00685E"/>
                </a:solidFill>
                <a:latin typeface="Franklin Gothic Book" panose="020B0503020102020204" pitchFamily="34" charset="0"/>
                <a:ea typeface="Franklin Gothic Medium" charset="0"/>
                <a:cs typeface="Franklin Gothic Medium" charset="0"/>
              </a:rPr>
              <a:t>Gender Discrimination</a:t>
            </a:r>
            <a:endParaRPr lang="en-US" sz="2800" b="1" u="sng"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dirty="0">
                <a:solidFill>
                  <a:srgbClr val="00685E"/>
                </a:solidFill>
                <a:latin typeface="Franklin Gothic Book" panose="020B0503020102020204" pitchFamily="34" charset="0"/>
                <a:ea typeface="Franklin Gothic Book" charset="0"/>
                <a:cs typeface="Calibri" panose="020F0502020204030204" pitchFamily="34" charset="0"/>
              </a:rPr>
              <a:t>Unfavorable treatment of a person based on that person’s sex, gender identity, sexual orientation or pregnancy. Prohibited gender-based discrimination includes sexual harassment.</a:t>
            </a:r>
          </a:p>
          <a:p>
            <a:pPr algn="l">
              <a:spcBef>
                <a:spcPts val="600"/>
              </a:spcBef>
            </a:pPr>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Definitions</a:t>
            </a:r>
          </a:p>
        </p:txBody>
      </p:sp>
    </p:spTree>
    <p:extLst>
      <p:ext uri="{BB962C8B-B14F-4D97-AF65-F5344CB8AC3E}">
        <p14:creationId xmlns:p14="http://schemas.microsoft.com/office/powerpoint/2010/main" val="2988153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45DAD7-2322-4CC1-84E5-3EAD46822C15}">
  <ds:schemaRefs>
    <ds:schemaRef ds:uri="http://schemas.microsoft.com/office/2006/metadata/properties"/>
    <ds:schemaRef ds:uri="http://schemas.microsoft.com/office/infopath/2007/PartnerControls"/>
    <ds:schemaRef ds:uri="779d5a41-fd24-4728-baf2-85a0d3f2f393"/>
  </ds:schemaRefs>
</ds:datastoreItem>
</file>

<file path=customXml/itemProps2.xml><?xml version="1.0" encoding="utf-8"?>
<ds:datastoreItem xmlns:ds="http://schemas.openxmlformats.org/officeDocument/2006/customXml" ds:itemID="{6E001A92-A7BA-4FEA-8803-4E27D78DD1E5}">
  <ds:schemaRefs>
    <ds:schemaRef ds:uri="http://schemas.microsoft.com/sharepoint/v3/contenttype/forms"/>
  </ds:schemaRefs>
</ds:datastoreItem>
</file>

<file path=customXml/itemProps3.xml><?xml version="1.0" encoding="utf-8"?>
<ds:datastoreItem xmlns:ds="http://schemas.openxmlformats.org/officeDocument/2006/customXml" ds:itemID="{4965D318-1831-4483-B62C-E18FD6E6E6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14213</TotalTime>
  <Words>1469</Words>
  <Application>Microsoft Office PowerPoint</Application>
  <PresentationFormat>Widescreen</PresentationFormat>
  <Paragraphs>192</Paragraphs>
  <Slides>33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196</cp:revision>
  <cp:lastPrinted>2019-09-23T17:19:05Z</cp:lastPrinted>
  <dcterms:created xsi:type="dcterms:W3CDTF">2016-09-08T18:39:25Z</dcterms:created>
  <dcterms:modified xsi:type="dcterms:W3CDTF">2024-07-30T20:55:30Z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2500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