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0"/>
  </p:notesMasterIdLst>
  <p:sldIdLst>
    <p:sldId id="288" r:id="rId5"/>
    <p:sldId id="325" r:id="rId6"/>
    <p:sldId id="291" r:id="rId7"/>
    <p:sldId id="295" r:id="rId8"/>
    <p:sldId id="329" r:id="rId9"/>
    <p:sldId id="330" r:id="rId10"/>
    <p:sldId id="331" r:id="rId11"/>
    <p:sldId id="297" r:id="rId12"/>
    <p:sldId id="299" r:id="rId13"/>
    <p:sldId id="302" r:id="rId14"/>
    <p:sldId id="338" r:id="rId15"/>
    <p:sldId id="339" r:id="rId16"/>
    <p:sldId id="341" r:id="rId17"/>
    <p:sldId id="340" r:id="rId18"/>
    <p:sldId id="342" r:id="rId19"/>
    <p:sldId id="303" r:id="rId20"/>
    <p:sldId id="304" r:id="rId21"/>
    <p:sldId id="305" r:id="rId22"/>
    <p:sldId id="319" r:id="rId23"/>
    <p:sldId id="306" r:id="rId24"/>
    <p:sldId id="312" r:id="rId25"/>
    <p:sldId id="311" r:id="rId26"/>
    <p:sldId id="313" r:id="rId27"/>
    <p:sldId id="333" r:id="rId28"/>
    <p:sldId id="335" r:id="rId29"/>
    <p:sldId id="336" r:id="rId30"/>
    <p:sldId id="337" r:id="rId31"/>
    <p:sldId id="314" r:id="rId32"/>
    <p:sldId id="321" r:id="rId33"/>
    <p:sldId id="334" r:id="rId34"/>
    <p:sldId id="315" r:id="rId35"/>
    <p:sldId id="343" r:id="rId36"/>
    <p:sldId id="316" r:id="rId37"/>
    <p:sldId id="317" r:id="rId38"/>
    <p:sldId id="318" r:id="rId39"/>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5370" autoAdjust="0"/>
  </p:normalViewPr>
  <p:slideViewPr>
    <p:cSldViewPr snapToGrid="0" snapToObjects="1">
      <p:cViewPr varScale="1">
        <p:scale>
          <a:sx n="113" d="100"/>
          <a:sy n="113" d="100"/>
        </p:scale>
        <p:origin x="510"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8</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ap.wa.gov/"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rainn..org/statistics/vistimis-sexual-violenc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ducationnorthwest.org/sites/default/files/resources/trauma-informed-practices-postsecondary-5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060508"/>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Refresher Training</a:t>
            </a:r>
          </a:p>
          <a:p>
            <a:endParaRPr lang="en-US" sz="2400" dirty="0">
              <a:solidFill>
                <a:srgbClr val="00685E"/>
              </a:solidFill>
              <a:latin typeface="Franklin Gothic Heavy" charset="0"/>
              <a:ea typeface="Franklin Gothic Heavy" charset="0"/>
              <a:cs typeface="Franklin Gothic Heavy" charset="0"/>
            </a:endParaRPr>
          </a:p>
          <a:p>
            <a:r>
              <a:rPr lang="en-US" sz="2400" dirty="0">
                <a:solidFill>
                  <a:srgbClr val="00685E"/>
                </a:solidFill>
                <a:latin typeface="Franklin Gothic Heavy" charset="0"/>
                <a:ea typeface="Franklin Gothic Heavy" charset="0"/>
                <a:cs typeface="Franklin Gothic Heavy" charset="0"/>
              </a:rPr>
              <a:t>Winter 2022</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noticed of a possible Title IX violation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all parties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Restore access to education through remedial measures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algn="l">
              <a:spcBef>
                <a:spcPts val="600"/>
              </a:spcBef>
            </a:pPr>
            <a:endParaRPr lang="en-US" sz="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Quid pro quo: A Shoreline Community College </a:t>
            </a:r>
            <a:r>
              <a:rPr lang="en-US" sz="3000" b="1" u="sng" dirty="0">
                <a:solidFill>
                  <a:srgbClr val="00685E"/>
                </a:solidFill>
                <a:latin typeface="Franklin Gothic Book" charset="0"/>
                <a:ea typeface="Franklin Gothic Book" charset="0"/>
                <a:cs typeface="Franklin Gothic Book" charset="0"/>
              </a:rPr>
              <a:t>employee</a:t>
            </a:r>
            <a:r>
              <a:rPr lang="en-US" sz="3000" dirty="0">
                <a:solidFill>
                  <a:srgbClr val="00685E"/>
                </a:solidFill>
                <a:latin typeface="Franklin Gothic Book" charset="0"/>
                <a:ea typeface="Franklin Gothic Book" charset="0"/>
                <a:cs typeface="Franklin Gothic Book" charset="0"/>
              </a:rPr>
              <a:t> conditioning the provision of an aid, benefit, or service of the College on an individual’s participation in unwelcome sexual conduct. </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90758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Hostile environment: Unwelcome conduct that a reasonable person would find to be so </a:t>
            </a:r>
            <a:r>
              <a:rPr lang="en-US" sz="3000" b="1" u="sng" dirty="0">
                <a:solidFill>
                  <a:srgbClr val="00685E"/>
                </a:solidFill>
                <a:latin typeface="Franklin Gothic Book" charset="0"/>
                <a:ea typeface="Franklin Gothic Book" charset="0"/>
                <a:cs typeface="Franklin Gothic Book" charset="0"/>
              </a:rPr>
              <a:t>severe, pervasive, and objectively offensive</a:t>
            </a:r>
            <a:r>
              <a:rPr lang="en-US" sz="3000" dirty="0">
                <a:solidFill>
                  <a:srgbClr val="00685E"/>
                </a:solidFill>
                <a:latin typeface="Franklin Gothic Book" charset="0"/>
                <a:ea typeface="Franklin Gothic Book" charset="0"/>
                <a:cs typeface="Franklin Gothic Book" charset="0"/>
              </a:rPr>
              <a:t>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124937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Definition of sexual assault now expressly includes domestic violence, dating (intimate partner) violence and stalking</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5932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Jurisdiction:</a:t>
            </a:r>
          </a:p>
          <a:p>
            <a:pPr algn="l">
              <a:spcBef>
                <a:spcPts val="600"/>
              </a:spcBef>
            </a:pPr>
            <a:r>
              <a:rPr lang="en-US" sz="3000" dirty="0">
                <a:solidFill>
                  <a:srgbClr val="00685E"/>
                </a:solidFill>
                <a:latin typeface="Franklin Gothic Book" charset="0"/>
                <a:ea typeface="Franklin Gothic Book" charset="0"/>
                <a:cs typeface="Franklin Gothic Book" charset="0"/>
              </a:rPr>
              <a:t>Title IX only addresses harassment that: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United States</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context of a College education program or activity</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Meets the definition of sexual harassment established in the regulations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9108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New procedural mandates:</a:t>
            </a:r>
          </a:p>
          <a:p>
            <a:pPr algn="l">
              <a:spcBef>
                <a:spcPts val="600"/>
              </a:spcBef>
            </a:pPr>
            <a:r>
              <a:rPr lang="en-US" sz="3000" dirty="0">
                <a:solidFill>
                  <a:srgbClr val="00685E"/>
                </a:solidFill>
                <a:latin typeface="Franklin Gothic Book" charset="0"/>
                <a:ea typeface="Franklin Gothic Book" charset="0"/>
                <a:cs typeface="Franklin Gothic Book" charset="0"/>
              </a:rPr>
              <a:t>In pursuing formal resolution of a Title IX complaint, the College must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Provide an advisor to each party </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Allow parties and their advisors access to all relevant information gathered during the investigation</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Conduct a hearing to determine responsibility and, when necessary, appropriate sanctions</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262284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we can’t promise confidentiality.</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835875" cy="392213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reporting party and the community safe</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553691"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(if on campus)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Introductions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What to know if you are party to a Title IX investigation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confidential support resources </a:t>
            </a:r>
          </a:p>
          <a:p>
            <a:pPr algn="l">
              <a:spcBef>
                <a:spcPts val="600"/>
              </a:spcBef>
            </a:pPr>
            <a:r>
              <a:rPr lang="en-US" sz="2800" dirty="0">
                <a:solidFill>
                  <a:srgbClr val="00685E"/>
                </a:solidFill>
                <a:latin typeface="Franklin Gothic Book" charset="0"/>
                <a:ea typeface="Franklin Gothic Book" charset="0"/>
                <a:cs typeface="Franklin Gothic Book" charset="0"/>
              </a:rPr>
              <a:t>	(Counseling Center, Employee Assistance Program)</a:t>
            </a:r>
          </a:p>
          <a:p>
            <a:pPr algn="l">
              <a:spcBef>
                <a:spcPts val="600"/>
              </a:spcBef>
            </a:pPr>
            <a:r>
              <a:rPr lang="en-US" sz="2800" dirty="0">
                <a:solidFill>
                  <a:srgbClr val="00685E"/>
                </a:solidFill>
                <a:latin typeface="Franklin Gothic Book" charset="0"/>
                <a:ea typeface="Franklin Gothic Book" charset="0"/>
                <a:cs typeface="Franklin Gothic Book" charset="0"/>
              </a:rPr>
              <a:t>5.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Avoid touching the person</a:t>
            </a:r>
          </a:p>
          <a:p>
            <a:pPr algn="l">
              <a:spcBef>
                <a:spcPts val="600"/>
              </a:spcBef>
            </a:pPr>
            <a:r>
              <a:rPr lang="en-US" sz="2800" dirty="0">
                <a:solidFill>
                  <a:srgbClr val="00685E"/>
                </a:solidFill>
                <a:latin typeface="Franklin Gothic Book" charset="0"/>
                <a:ea typeface="Franklin Gothic Book" charset="0"/>
                <a:cs typeface="Franklin Gothic Book" charset="0"/>
              </a:rPr>
              <a:t>7. To the extent possible, allow the person to exercise control in the situation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02423"/>
            <a:ext cx="9103161" cy="5526845"/>
          </a:xfrm>
          <a:prstGeom prst="rect">
            <a:avLst/>
          </a:prstGeom>
        </p:spPr>
        <p:txBody>
          <a:bodyPr vert="horz" lIns="91440" tIns="45720" rIns="91440" bIns="4572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emotional response may be unexpected</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they may not recall details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behavior during and after the event may not make sense to you</a:t>
            </a: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You don’t need to investigate.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90888"/>
            <a:ext cx="896600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charset="0"/>
                <a:ea typeface="Franklin Gothic Book" charset="0"/>
                <a:cs typeface="Franklin Gothic Book" charset="0"/>
              </a:rPr>
              <a:t>If a situation requires an urgent response, call Safety and Security - 206-235-5860 (24/7/365) or 911.</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endParaRPr lang="en-US" sz="1100"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Tell your supervisor (being mindful of parties’ privacy)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parties involved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supportive measures are arranged for both parties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works with the complainant to identify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pursued, it may be resolved informally or through the hearing process</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an active bystander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75464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8"/>
          </a:xfrm>
          <a:prstGeom prst="rect">
            <a:avLst/>
          </a:prstGeom>
        </p:spPr>
        <p:txBody>
          <a:bodyPr vert="horz" lIns="91440" tIns="45720" rIns="91440" bIns="45720" rtlCol="0" anchor="t" anchorCtr="0">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US" sz="3600" b="1" u="sng" dirty="0">
                <a:solidFill>
                  <a:srgbClr val="00685E"/>
                </a:solidFill>
                <a:latin typeface="Franklin Gothic Medium" panose="020B0603020102020204" pitchFamily="34" charset="0"/>
                <a:ea typeface="Franklin Gothic Book" charset="0"/>
                <a:cs typeface="Franklin Gothic Book" charset="0"/>
              </a:rPr>
              <a:t>Take care of yourself!</a:t>
            </a:r>
          </a:p>
          <a:p>
            <a:pPr>
              <a:spcAft>
                <a:spcPts val="600"/>
              </a:spcAft>
            </a:pPr>
            <a:endParaRPr lang="en-US" sz="1000" b="1" u="sng" dirty="0">
              <a:solidFill>
                <a:srgbClr val="00685E"/>
              </a:solidFill>
              <a:latin typeface="Franklin Gothic Medium" panose="020B06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Recognize the signs of secondary trauma – increased anxiety, jumpiness, irritability, feeling hopeless about work, intrusive thoughts, etc.</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Establish clear boundaries </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Talk through emotions with a trained counselor or other supportive person</a:t>
            </a: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spcAft>
                <a:spcPts val="600"/>
              </a:spcAft>
            </a:pPr>
            <a:r>
              <a:rPr lang="en-US" sz="2800" b="1" dirty="0">
                <a:solidFill>
                  <a:srgbClr val="00685E"/>
                </a:solidFill>
                <a:latin typeface="Franklin Gothic Medium" panose="020B0603020102020204" pitchFamily="34" charset="0"/>
                <a:ea typeface="Franklin Gothic Book" charset="0"/>
                <a:cs typeface="Franklin Gothic Book" charset="0"/>
              </a:rPr>
              <a:t>	Washington State Employee Assistance Program: 	</a:t>
            </a:r>
            <a:r>
              <a:rPr lang="en-US" sz="2800" b="1" dirty="0">
                <a:solidFill>
                  <a:srgbClr val="00685E"/>
                </a:solidFill>
                <a:latin typeface="Franklin Gothic Medium" panose="020B0603020102020204" pitchFamily="34" charset="0"/>
                <a:ea typeface="Franklin Gothic Book" charset="0"/>
                <a:cs typeface="Franklin Gothic Book" charset="0"/>
                <a:hlinkClick r:id="rId3"/>
              </a:rPr>
              <a:t>www.eap.wa.gov</a:t>
            </a:r>
            <a:endParaRPr lang="en-US" sz="2800" b="1"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3956523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Cooperate fully with the investigation</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 prepared to present all relevant information – documentation, names of potential witnesses, etc.</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Expect the investigation to take some time (at least 2 months)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Know that the investigation records may be subject to public disclosure</a:t>
            </a:r>
          </a:p>
          <a:p>
            <a:pPr marL="457200" indent="-457200" algn="l">
              <a:spcAft>
                <a:spcPts val="800"/>
              </a:spcAft>
              <a:buFont typeface="Arial" panose="020B0604020202020204" pitchFamily="34" charset="0"/>
              <a:buChar char="•"/>
            </a:pPr>
            <a:endParaRPr lang="en-US" sz="30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400160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800"/>
              </a:spcAft>
            </a:pPr>
            <a:r>
              <a:rPr lang="en-US" sz="3100" b="1" u="sng" dirty="0">
                <a:solidFill>
                  <a:srgbClr val="00685E"/>
                </a:solidFill>
                <a:latin typeface="Franklin Gothic Medium" panose="020B0603020102020204" pitchFamily="34" charset="0"/>
                <a:ea typeface="Franklin Gothic Book" charset="0"/>
                <a:cs typeface="Franklin Gothic Book" charset="0"/>
              </a:rPr>
              <a:t>You have the right to:</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Participate in a fair and equitable process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Have union representation at all meetings if you are a represented employee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Present evidence on your own behalf</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questions about the process at any time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Review all relevant evidence gathered in the investigation</a:t>
            </a: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333218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1:</a:t>
            </a:r>
          </a:p>
          <a:p>
            <a:pPr algn="l">
              <a:spcBef>
                <a:spcPts val="600"/>
              </a:spcBef>
            </a:pPr>
            <a:r>
              <a:rPr lang="en-US" sz="2800" dirty="0">
                <a:solidFill>
                  <a:srgbClr val="00685E"/>
                </a:solidFill>
                <a:latin typeface="Franklin Gothic Medium" charset="0"/>
                <a:ea typeface="Franklin Gothic Book" charset="0"/>
                <a:cs typeface="Franklin Gothic Book" charset="0"/>
              </a:rPr>
              <a:t>	A student tells you that they gave their number to a classmate for a group project and now that student has been texting them constantly and posting on their social media accounts. They are beginning to feel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373648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2:</a:t>
            </a:r>
          </a:p>
          <a:p>
            <a:pPr algn="l">
              <a:spcBef>
                <a:spcPts val="600"/>
              </a:spcBef>
            </a:pPr>
            <a:r>
              <a:rPr lang="en-US" sz="2800" dirty="0">
                <a:solidFill>
                  <a:srgbClr val="00685E"/>
                </a:solidFill>
                <a:latin typeface="Franklin Gothic Medium" charset="0"/>
                <a:ea typeface="Franklin Gothic Book" charset="0"/>
                <a:cs typeface="Franklin Gothic Book" charset="0"/>
              </a:rPr>
              <a:t>	A coworker confides that their former partner was physically and verbally abusive. They are afraid their former partner may show up at their office.</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What steps might the College take in this situation?</a:t>
            </a: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360750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Please share your</a:t>
            </a:r>
          </a:p>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Something you’d like to share about your role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How long you’ve worked at Shoreline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742730"/>
            <a:ext cx="8553691" cy="3977824"/>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endParaRPr lang="en-US" sz="28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Talking points exercise:</a:t>
            </a:r>
          </a:p>
          <a:p>
            <a:pPr algn="l">
              <a:spcBef>
                <a:spcPts val="600"/>
              </a:spcBef>
            </a:pPr>
            <a:endParaRPr lang="en-US" sz="10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If a student or colleague came to you directly to report sexual misconduct, what are three key things you would want to communicate to them?</a:t>
            </a: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2737075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our learning goals?</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Do you have any questions?</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2794065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Women ages 18-24 who are college students are 3 times more likely than women in general to experience sexual violence.</a:t>
            </a:r>
          </a:p>
          <a:p>
            <a:pPr marL="457200" indent="-457200" algn="l">
              <a:spcBef>
                <a:spcPts val="600"/>
              </a:spcBef>
              <a:buFont typeface="Arial" charset="0"/>
              <a:buChar char="•"/>
            </a:pPr>
            <a:r>
              <a:rPr lang="en-US" sz="2600" dirty="0">
                <a:solidFill>
                  <a:srgbClr val="00685E"/>
                </a:solidFill>
                <a:latin typeface="Franklin Gothic Book" charset="0"/>
                <a:ea typeface="Franklin Gothic Book" charset="0"/>
                <a:cs typeface="Franklin Gothic Book" charset="0"/>
              </a:rPr>
              <a:t>Male college students ages 18-24 are 78%more likely to experience sexual violence than non-students of the same age</a:t>
            </a:r>
          </a:p>
          <a:p>
            <a:pPr marL="457200" indent="-457200" algn="l">
              <a:spcBef>
                <a:spcPts val="600"/>
              </a:spcBef>
              <a:buFont typeface="Arial" charset="0"/>
              <a:buChar char="•"/>
            </a:pPr>
            <a:r>
              <a:rPr lang="en-US" sz="2600" dirty="0">
                <a:solidFill>
                  <a:srgbClr val="00685E"/>
                </a:solidFill>
                <a:latin typeface="Franklin Gothic Book" charset="0"/>
              </a:rPr>
              <a:t>21% of transgender students have experienced sexual violence</a:t>
            </a:r>
          </a:p>
          <a:p>
            <a:pPr marL="457200" indent="-457200" algn="l">
              <a:spcBef>
                <a:spcPts val="600"/>
              </a:spcBef>
              <a:buFont typeface="Arial" charset="0"/>
              <a:buChar char="•"/>
            </a:pPr>
            <a:r>
              <a:rPr lang="en-US" sz="2600" dirty="0">
                <a:solidFill>
                  <a:srgbClr val="00685E"/>
                </a:solidFill>
                <a:latin typeface="Franklin Gothic Book" charset="0"/>
              </a:rPr>
              <a:t>Every 73 seconds a person in the United States is sexually assaulted.</a:t>
            </a:r>
          </a:p>
          <a:p>
            <a:pPr algn="l">
              <a:spcBef>
                <a:spcPts val="600"/>
              </a:spcBef>
            </a:pPr>
            <a:endParaRPr lang="en-US" sz="2600" b="1" dirty="0">
              <a:solidFill>
                <a:srgbClr val="00685E"/>
              </a:solidFill>
              <a:latin typeface="Franklin Gothic Book" charset="0"/>
            </a:endParaRPr>
          </a:p>
          <a:p>
            <a:pPr algn="l">
              <a:spcBef>
                <a:spcPts val="600"/>
              </a:spcBef>
            </a:pPr>
            <a:r>
              <a:rPr lang="en-US" sz="1200" b="1" dirty="0">
                <a:solidFill>
                  <a:srgbClr val="00685E"/>
                </a:solidFill>
                <a:latin typeface="Franklin Gothic Book" charset="0"/>
                <a:hlinkClick r:id="rId3"/>
              </a:rPr>
              <a:t>www.</a:t>
            </a:r>
            <a:r>
              <a:rPr lang="en-US" sz="1200" b="1" dirty="0" err="1">
                <a:solidFill>
                  <a:srgbClr val="00685E"/>
                </a:solidFill>
                <a:latin typeface="Franklin Gothic Book" charset="0"/>
                <a:hlinkClick r:id="rId3"/>
              </a:rPr>
              <a:t>rainn</a:t>
            </a:r>
            <a:r>
              <a:rPr lang="en-US" sz="1200" b="1" dirty="0">
                <a:solidFill>
                  <a:srgbClr val="00685E"/>
                </a:solidFill>
                <a:latin typeface="Franklin Gothic Book" charset="0"/>
                <a:hlinkClick r:id="rId3"/>
              </a:rPr>
              <a:t>..org/statistics/</a:t>
            </a:r>
            <a:r>
              <a:rPr lang="en-US" sz="1200" b="1" dirty="0" err="1">
                <a:solidFill>
                  <a:srgbClr val="00685E"/>
                </a:solidFill>
                <a:latin typeface="Franklin Gothic Book" charset="0"/>
                <a:hlinkClick r:id="rId3"/>
              </a:rPr>
              <a:t>vistimis</a:t>
            </a:r>
            <a:r>
              <a:rPr lang="en-US" sz="1200" b="1" dirty="0">
                <a:solidFill>
                  <a:srgbClr val="00685E"/>
                </a:solidFill>
                <a:latin typeface="Franklin Gothic Book" charset="0"/>
                <a:hlinkClick r:id="rId3"/>
              </a:rPr>
              <a:t>-sexual-violence</a:t>
            </a:r>
            <a:r>
              <a:rPr lang="en-US" sz="1200" b="1" dirty="0">
                <a:solidFill>
                  <a:srgbClr val="00685E"/>
                </a:solidFill>
                <a:latin typeface="Franklin Gothic Book" charset="0"/>
              </a:rPr>
              <a:t>.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2475271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600" dirty="0">
                <a:solidFill>
                  <a:srgbClr val="00685E"/>
                </a:solidFill>
                <a:latin typeface="Franklin Gothic Book" charset="0"/>
                <a:ea typeface="Franklin Gothic Book" charset="0"/>
                <a:cs typeface="Franklin Gothic Book" charset="0"/>
              </a:rPr>
              <a:t>Students and employees who are affected by sexual misconduct can face significant barriers to education and success in the workplace:</a:t>
            </a:r>
          </a:p>
          <a:p>
            <a:pPr algn="l">
              <a:spcBef>
                <a:spcPts val="600"/>
              </a:spcBef>
            </a:pPr>
            <a:endParaRPr lang="en-US" sz="14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Anxiety</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Depression</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Increased use of drugs and alcohol</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General life disruption</a:t>
            </a:r>
          </a:p>
          <a:p>
            <a:pPr algn="l">
              <a:spcBef>
                <a:spcPts val="600"/>
              </a:spcBef>
            </a:pPr>
            <a:endParaRPr lang="en-US" sz="1000" b="1" dirty="0">
              <a:solidFill>
                <a:srgbClr val="00685E"/>
              </a:solidFill>
              <a:latin typeface="Franklin Gothic Book" charset="0"/>
              <a:ea typeface="Franklin Gothic Book" charset="0"/>
              <a:cs typeface="Franklin Gothic Book" charset="0"/>
            </a:endParaRPr>
          </a:p>
          <a:p>
            <a:pPr algn="l">
              <a:spcBef>
                <a:spcPts val="600"/>
              </a:spcBef>
            </a:pPr>
            <a:endParaRPr lang="en-US" sz="1200" b="1" dirty="0">
              <a:solidFill>
                <a:srgbClr val="00685E"/>
              </a:solidFill>
              <a:latin typeface="Franklin Gothic Book" charset="0"/>
              <a:ea typeface="Franklin Gothic Book" charset="0"/>
              <a:cs typeface="Franklin Gothic Book" charset="0"/>
            </a:endParaRPr>
          </a:p>
          <a:p>
            <a:pPr algn="l">
              <a:spcBef>
                <a:spcPts val="600"/>
              </a:spcBef>
            </a:pPr>
            <a:r>
              <a:rPr lang="en-US" sz="1200" b="1" i="1" dirty="0">
                <a:solidFill>
                  <a:srgbClr val="00685E"/>
                </a:solidFill>
                <a:latin typeface="Franklin Gothic Book" charset="0"/>
                <a:ea typeface="Franklin Gothic Book" charset="0"/>
                <a:cs typeface="Franklin Gothic Book" charset="0"/>
              </a:rPr>
              <a:t>Trauma-Informed Practices for Postsecondary Education: A Guide</a:t>
            </a:r>
            <a:r>
              <a:rPr lang="en-US" sz="1200" b="1" dirty="0">
                <a:solidFill>
                  <a:srgbClr val="00685E"/>
                </a:solidFill>
                <a:latin typeface="Franklin Gothic Book" charset="0"/>
                <a:ea typeface="Franklin Gothic Book" charset="0"/>
                <a:cs typeface="Franklin Gothic Book" charset="0"/>
              </a:rPr>
              <a:t>, Education Northwest. </a:t>
            </a:r>
          </a:p>
          <a:p>
            <a:pPr algn="l">
              <a:spcBef>
                <a:spcPts val="600"/>
              </a:spcBef>
            </a:pPr>
            <a:r>
              <a:rPr lang="en-US" sz="1200" b="1" dirty="0">
                <a:solidFill>
                  <a:srgbClr val="00685E"/>
                </a:solidFill>
                <a:latin typeface="Franklin Gothic Book" charset="0"/>
                <a:ea typeface="Franklin Gothic Book" charset="0"/>
                <a:cs typeface="Franklin Gothic Book" charset="0"/>
              </a:rPr>
              <a:t>(</a:t>
            </a:r>
            <a:r>
              <a:rPr lang="en-US" sz="1200" dirty="0">
                <a:hlinkClick r:id="rId3"/>
              </a:rPr>
              <a:t>https://educationnorthwest.org/sites/default/files/resources/trauma-informed-practices-postsecondary-508.pdf</a:t>
            </a:r>
            <a:r>
              <a:rPr lang="en-US" sz="1200" dirty="0"/>
              <a:t>. </a:t>
            </a:r>
            <a:r>
              <a:rPr lang="en-US" sz="1200" b="1" dirty="0">
                <a:solidFill>
                  <a:srgbClr val="00685E"/>
                </a:solidFill>
                <a:latin typeface="Franklin Gothic Book" charset="0"/>
              </a:rPr>
              <a:t>Accessed on 12/15/2019)</a:t>
            </a:r>
          </a:p>
          <a:p>
            <a:pPr algn="l">
              <a:spcBef>
                <a:spcPts val="600"/>
              </a:spcBef>
            </a:pPr>
            <a:endParaRPr lang="en-US" sz="2600" b="1" dirty="0">
              <a:solidFill>
                <a:srgbClr val="00685E"/>
              </a:solidFill>
              <a:latin typeface="Franklin Gothic Book" charset="0"/>
              <a:ea typeface="Franklin Gothic Book" charset="0"/>
              <a:cs typeface="Franklin Gothic Book" charset="0"/>
            </a:endParaRPr>
          </a:p>
          <a:p>
            <a:pPr algn="l">
              <a:spcBef>
                <a:spcPts val="600"/>
              </a:spcBef>
            </a:pPr>
            <a:endParaRPr lang="en-US" sz="1000" b="1" dirty="0">
              <a:solidFill>
                <a:srgbClr val="00685E"/>
              </a:solidFill>
              <a:latin typeface="Franklin Gothic Book" charset="0"/>
            </a:endParaRPr>
          </a:p>
          <a:p>
            <a:pPr algn="l">
              <a:spcBef>
                <a:spcPts val="600"/>
              </a:spcBef>
            </a:pPr>
            <a:endParaRPr lang="en-US" sz="1000" b="1"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842953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200" dirty="0">
                <a:solidFill>
                  <a:srgbClr val="00685E"/>
                </a:solidFill>
                <a:latin typeface="Franklin Gothic Book" charset="0"/>
                <a:ea typeface="Franklin Gothic Book" charset="0"/>
                <a:cs typeface="Franklin Gothic Book" charset="0"/>
              </a:rPr>
              <a:t>The way we respond to a report of sexual misconduct can mean the difference between a student dropping out of school or receiving the help and support they need to recover and complete their education. It can mean the difference between a colleague remaining in their job or leaving the college.</a:t>
            </a:r>
            <a:endParaRPr lang="en-US" sz="32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787670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7B2352-5ABE-4DA0-8D5D-068E01B51E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2776808-EE4F-4F42-AAF3-F6D198DC40C8}">
  <ds:schemaRefs>
    <ds:schemaRef ds:uri="http://schemas.microsoft.com/office/2006/metadata/properties"/>
    <ds:schemaRef ds:uri="http://schemas.microsoft.com/office/infopath/2007/PartnerControls"/>
    <ds:schemaRef ds:uri="779d5a41-fd24-4728-baf2-85a0d3f2f393"/>
  </ds:schemaRefs>
</ds:datastoreItem>
</file>

<file path=customXml/itemProps3.xml><?xml version="1.0" encoding="utf-8"?>
<ds:datastoreItem xmlns:ds="http://schemas.openxmlformats.org/officeDocument/2006/customXml" ds:itemID="{C1C6E5D4-4B1B-4F35-BC2B-B009572F92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12541</TotalTime>
  <Words>1851</Words>
  <Application>Microsoft Office PowerPoint</Application>
  <PresentationFormat>Widescreen</PresentationFormat>
  <Paragraphs>227</Paragraphs>
  <Slides>35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261</cp:revision>
  <cp:lastPrinted>2019-12-16T18:25:04Z</cp:lastPrinted>
  <dcterms:created xsi:type="dcterms:W3CDTF">2016-09-08T18:39:25Z</dcterms:created>
  <dcterms:modified xsi:type="dcterms:W3CDTF">2024-07-30T21:30:28Z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2600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