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6"/>
  </p:notesMasterIdLst>
  <p:handoutMasterIdLst>
    <p:handoutMasterId r:id="rId37"/>
  </p:handoutMasterIdLst>
  <p:sldIdLst>
    <p:sldId id="288" r:id="rId5"/>
    <p:sldId id="291" r:id="rId6"/>
    <p:sldId id="325" r:id="rId7"/>
    <p:sldId id="338" r:id="rId8"/>
    <p:sldId id="297" r:id="rId9"/>
    <p:sldId id="299" r:id="rId10"/>
    <p:sldId id="339" r:id="rId11"/>
    <p:sldId id="340" r:id="rId12"/>
    <p:sldId id="329" r:id="rId13"/>
    <p:sldId id="330" r:id="rId14"/>
    <p:sldId id="341" r:id="rId15"/>
    <p:sldId id="302" r:id="rId16"/>
    <p:sldId id="303" r:id="rId17"/>
    <p:sldId id="304" r:id="rId18"/>
    <p:sldId id="319" r:id="rId19"/>
    <p:sldId id="342" r:id="rId20"/>
    <p:sldId id="313" r:id="rId21"/>
    <p:sldId id="314" r:id="rId22"/>
    <p:sldId id="295" r:id="rId23"/>
    <p:sldId id="348" r:id="rId24"/>
    <p:sldId id="349" r:id="rId25"/>
    <p:sldId id="350" r:id="rId26"/>
    <p:sldId id="351" r:id="rId27"/>
    <p:sldId id="352" r:id="rId28"/>
    <p:sldId id="354" r:id="rId29"/>
    <p:sldId id="357" r:id="rId30"/>
    <p:sldId id="315" r:id="rId31"/>
    <p:sldId id="316" r:id="rId32"/>
    <p:sldId id="356" r:id="rId33"/>
    <p:sldId id="317" r:id="rId34"/>
    <p:sldId id="318" r:id="rId35"/>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5E"/>
    <a:srgbClr val="FFB500"/>
    <a:srgbClr val="43B02A"/>
    <a:srgbClr val="00B0B9"/>
    <a:srgbClr val="00629B"/>
    <a:srgbClr val="DC4405"/>
    <a:srgbClr val="929292"/>
    <a:srgbClr val="DFDFDF"/>
    <a:srgbClr val="007E7B"/>
    <a:srgbClr val="D7E3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p:restoredTop sz="95370" autoAdjust="0"/>
  </p:normalViewPr>
  <p:slideViewPr>
    <p:cSldViewPr snapToGrid="0" snapToObjects="1">
      <p:cViewPr varScale="1">
        <p:scale>
          <a:sx n="108" d="100"/>
          <a:sy n="108" d="100"/>
        </p:scale>
        <p:origin x="672" y="78"/>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48" d="100"/>
          <a:sy n="48" d="100"/>
        </p:scale>
        <p:origin x="2704" y="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47400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63442F2-8DE6-E747-89AD-8EA2E4B091F6}" type="datetimeFigureOut">
              <a:rPr lang="en-US" smtClean="0"/>
              <a:t>7/30/2024</a:t>
            </a:fld>
            <a:endParaRPr lang="en-US"/>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0BF15AA0-0AB1-4D47-AB11-A5717F969931}" type="slidenum">
              <a:rPr lang="en-US" smtClean="0"/>
              <a:t>‹#›</a:t>
            </a:fld>
            <a:endParaRPr lang="en-US"/>
          </a:p>
        </p:txBody>
      </p:sp>
    </p:spTree>
    <p:extLst>
      <p:ext uri="{BB962C8B-B14F-4D97-AF65-F5344CB8AC3E}">
        <p14:creationId xmlns:p14="http://schemas.microsoft.com/office/powerpoint/2010/main" val="20975392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BF15AA0-0AB1-4D47-AB11-A5717F969931}" type="slidenum">
              <a:rPr lang="en-US" smtClean="0"/>
              <a:t>1</a:t>
            </a:fld>
            <a:endParaRPr lang="en-US"/>
          </a:p>
        </p:txBody>
      </p:sp>
    </p:spTree>
    <p:extLst>
      <p:ext uri="{BB962C8B-B14F-4D97-AF65-F5344CB8AC3E}">
        <p14:creationId xmlns:p14="http://schemas.microsoft.com/office/powerpoint/2010/main" val="1111302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name is Tricia Lovely. I prefer she/her pronouns. I’m the Title IX / EEO Coordinator. My role is to oversee the College’s response to reports of sexual misconduct and other forms of discrimination to protect the rights of students and employees to learn and work in an safe environment.</a:t>
            </a:r>
          </a:p>
        </p:txBody>
      </p:sp>
      <p:sp>
        <p:nvSpPr>
          <p:cNvPr id="4" name="Slide Number Placeholder 3"/>
          <p:cNvSpPr>
            <a:spLocks noGrp="1"/>
          </p:cNvSpPr>
          <p:nvPr>
            <p:ph type="sldNum" sz="quarter" idx="5"/>
          </p:nvPr>
        </p:nvSpPr>
        <p:spPr/>
        <p:txBody>
          <a:bodyPr/>
          <a:lstStyle/>
          <a:p>
            <a:fld id="{0BF15AA0-0AB1-4D47-AB11-A5717F969931}" type="slidenum">
              <a:rPr lang="en-US" smtClean="0"/>
              <a:t>2</a:t>
            </a:fld>
            <a:endParaRPr lang="en-US"/>
          </a:p>
        </p:txBody>
      </p:sp>
    </p:spTree>
    <p:extLst>
      <p:ext uri="{BB962C8B-B14F-4D97-AF65-F5344CB8AC3E}">
        <p14:creationId xmlns:p14="http://schemas.microsoft.com/office/powerpoint/2010/main" val="1481988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3</a:t>
            </a:fld>
            <a:endParaRPr lang="en-US"/>
          </a:p>
        </p:txBody>
      </p:sp>
    </p:spTree>
    <p:extLst>
      <p:ext uri="{BB962C8B-B14F-4D97-AF65-F5344CB8AC3E}">
        <p14:creationId xmlns:p14="http://schemas.microsoft.com/office/powerpoint/2010/main" val="2032557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name is Tricia Lovely. I prefer she/her pronouns. I’m the Title IX / EEO Coordinator. My role is to oversee the College’s response to reports of sexual misconduct and other forms of discrimination to protect the rights of students and employees to learn and work in an safe environment.</a:t>
            </a:r>
          </a:p>
        </p:txBody>
      </p:sp>
      <p:sp>
        <p:nvSpPr>
          <p:cNvPr id="4" name="Slide Number Placeholder 3"/>
          <p:cNvSpPr>
            <a:spLocks noGrp="1"/>
          </p:cNvSpPr>
          <p:nvPr>
            <p:ph type="sldNum" sz="quarter" idx="5"/>
          </p:nvPr>
        </p:nvSpPr>
        <p:spPr/>
        <p:txBody>
          <a:bodyPr/>
          <a:lstStyle/>
          <a:p>
            <a:fld id="{0BF15AA0-0AB1-4D47-AB11-A5717F969931}" type="slidenum">
              <a:rPr lang="en-US" smtClean="0"/>
              <a:t>4</a:t>
            </a:fld>
            <a:endParaRPr lang="en-US"/>
          </a:p>
        </p:txBody>
      </p:sp>
    </p:spTree>
    <p:extLst>
      <p:ext uri="{BB962C8B-B14F-4D97-AF65-F5344CB8AC3E}">
        <p14:creationId xmlns:p14="http://schemas.microsoft.com/office/powerpoint/2010/main" val="1642506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In other words, Title IX requires gender equity in all educational programs receiving federal funding. Title IX is often associated with athletics, because it began as way to ensure equal opportunities for male and female students to participate in athletic programs. It has since come to encompass every aspect of education in the United States.</a:t>
            </a:r>
          </a:p>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5</a:t>
            </a:fld>
            <a:endParaRPr lang="en-US"/>
          </a:p>
        </p:txBody>
      </p:sp>
    </p:spTree>
    <p:extLst>
      <p:ext uri="{BB962C8B-B14F-4D97-AF65-F5344CB8AC3E}">
        <p14:creationId xmlns:p14="http://schemas.microsoft.com/office/powerpoint/2010/main" val="3908867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10503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4167982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42634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0474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83631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46678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3E1C13-15FC-374D-9C36-50A661CBE717}" type="datetimeFigureOut">
              <a:rPr lang="en-US" smtClean="0"/>
              <a:t>7/30/2024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281724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3E1C13-15FC-374D-9C36-50A661CBE717}" type="datetimeFigureOut">
              <a:rPr lang="en-US" smtClean="0"/>
              <a:t>7/30/2024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828487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E1C13-15FC-374D-9C36-50A661CBE717}" type="datetimeFigureOut">
              <a:rPr lang="en-US" smtClean="0"/>
              <a:t>7/30/2024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172767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965483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479502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E1C13-15FC-374D-9C36-50A661CBE717}" type="datetimeFigureOut">
              <a:rPr lang="en-US" smtClean="0"/>
              <a:t>7/30/2024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652D5-DF1F-AA42-8800-59B6D4D80B2D}" type="slidenum">
              <a:rPr lang="en-US" smtClean="0"/>
              <a:t>‹#›</a:t>
            </a:fld>
            <a:endParaRPr lang="en-US"/>
          </a:p>
        </p:txBody>
      </p:sp>
    </p:spTree>
    <p:extLst>
      <p:ext uri="{BB962C8B-B14F-4D97-AF65-F5344CB8AC3E}">
        <p14:creationId xmlns:p14="http://schemas.microsoft.com/office/powerpoint/2010/main" val="502147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titleixcoordinator@shoreline.edu"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shoreline.edu/title-ix"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shoreline.edu/title-ix/"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sites.ed.gov/titleix" TargetMode="External"/><Relationship Id="rId4" Type="http://schemas.openxmlformats.org/officeDocument/2006/relationships/hyperlink" Target="https://www.knowyourix.org/"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stepupprogram.org/"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splcenter.org/sites/default/files/soc_bystander_intervention_guide_web_final.pdf" TargetMode="External"/><Relationship Id="rId4" Type="http://schemas.openxmlformats.org/officeDocument/2006/relationships/hyperlink" Target="https://www.ihollaback.org/bystander-resource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tlovely@shoreline.edu"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1128650"/>
            <a:ext cx="12192000" cy="460659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itle 1"/>
          <p:cNvSpPr txBox="1">
            <a:spLocks/>
          </p:cNvSpPr>
          <p:nvPr/>
        </p:nvSpPr>
        <p:spPr>
          <a:xfrm>
            <a:off x="1527356" y="1492116"/>
            <a:ext cx="9144000" cy="217315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chemeClr val="bg1"/>
              </a:solidFill>
              <a:latin typeface="Franklin Gothic Heavy" charset="0"/>
              <a:ea typeface="Franklin Gothic Heavy" charset="0"/>
              <a:cs typeface="Franklin Gothic Heavy" charset="0"/>
            </a:endParaRPr>
          </a:p>
          <a:p>
            <a:r>
              <a:rPr lang="en-US" sz="5400" dirty="0">
                <a:solidFill>
                  <a:srgbClr val="00685E"/>
                </a:solidFill>
                <a:latin typeface="Franklin Gothic Heavy" charset="0"/>
                <a:ea typeface="Franklin Gothic Heavy" charset="0"/>
                <a:cs typeface="Franklin Gothic Heavy" charset="0"/>
              </a:rPr>
              <a:t>Title IX and Bystander Intervention</a:t>
            </a:r>
            <a:endParaRPr lang="en-US" sz="2400" dirty="0">
              <a:solidFill>
                <a:srgbClr val="00685E"/>
              </a:solidFill>
              <a:latin typeface="Franklin Gothic Heavy" charset="0"/>
              <a:ea typeface="Franklin Gothic Heavy" charset="0"/>
              <a:cs typeface="Franklin Gothic Heavy" charset="0"/>
            </a:endParaRPr>
          </a:p>
          <a:p>
            <a:r>
              <a:rPr lang="en-US" sz="2400" dirty="0">
                <a:solidFill>
                  <a:srgbClr val="00685E"/>
                </a:solidFill>
                <a:latin typeface="Franklin Gothic Heavy" charset="0"/>
                <a:ea typeface="Franklin Gothic Heavy" charset="0"/>
                <a:cs typeface="Franklin Gothic Heavy" charset="0"/>
              </a:rPr>
              <a:t>Fall 2021</a:t>
            </a:r>
          </a:p>
          <a:p>
            <a:endParaRPr lang="en-US" sz="1800" dirty="0">
              <a:solidFill>
                <a:schemeClr val="bg1"/>
              </a:solidFill>
              <a:latin typeface="Franklin Gothic Demi" panose="020B0703020102020204" pitchFamily="34" charset="0"/>
              <a:ea typeface="Franklin Gothic Heavy" charset="0"/>
              <a:cs typeface="Franklin Gothic Heavy" charset="0"/>
            </a:endParaRPr>
          </a:p>
          <a:p>
            <a:r>
              <a:rPr lang="en-US" sz="1800" i="1" dirty="0">
                <a:solidFill>
                  <a:srgbClr val="00685E"/>
                </a:solidFill>
                <a:latin typeface="Franklin Gothic Demi" panose="020B0703020102020204" pitchFamily="34" charset="0"/>
                <a:ea typeface="Franklin Gothic Heavy" charset="0"/>
                <a:cs typeface="Franklin Gothic Heavy" charset="0"/>
              </a:rPr>
              <a:t>Presented by </a:t>
            </a:r>
          </a:p>
          <a:p>
            <a:r>
              <a:rPr lang="en-US" sz="1800" i="1" dirty="0">
                <a:solidFill>
                  <a:srgbClr val="00685E"/>
                </a:solidFill>
                <a:latin typeface="Franklin Gothic Demi" panose="020B0703020102020204" pitchFamily="34" charset="0"/>
                <a:ea typeface="Franklin Gothic Heavy" charset="0"/>
                <a:cs typeface="Franklin Gothic Heavy" charset="0"/>
              </a:rPr>
              <a:t>Tricia Lovely</a:t>
            </a:r>
          </a:p>
          <a:p>
            <a:r>
              <a:rPr lang="en-US" sz="1800" i="1" dirty="0">
                <a:solidFill>
                  <a:srgbClr val="00685E"/>
                </a:solidFill>
                <a:latin typeface="Franklin Gothic Demi" panose="020B0703020102020204" pitchFamily="34" charset="0"/>
                <a:ea typeface="Franklin Gothic Heavy" charset="0"/>
                <a:cs typeface="Franklin Gothic Heavy" charset="0"/>
              </a:rPr>
              <a:t>Title IX / EEO Coordinator</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54400" y="7557636"/>
            <a:ext cx="532187" cy="411236"/>
          </a:xfrm>
          <a:prstGeom prst="rect">
            <a:avLst/>
          </a:prstGeom>
        </p:spPr>
      </p:pic>
      <p:pic>
        <p:nvPicPr>
          <p:cNvPr id="1026" name="Picture 2" descr="logo in color">
            <a:extLst>
              <a:ext uri="{FF2B5EF4-FFF2-40B4-BE49-F238E27FC236}">
                <a16:creationId xmlns:a16="http://schemas.microsoft.com/office/drawing/2014/main" id="{3E783B34-8F71-4105-99A6-5FB20AB465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70384" y="4494471"/>
            <a:ext cx="2057943" cy="1588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8295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Harassment</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endParaRPr lang="en-US" sz="2800" b="1" dirty="0">
              <a:solidFill>
                <a:srgbClr val="00685E"/>
              </a:solidFill>
              <a:latin typeface="Franklin Gothic Book" panose="020B0503020102020204" pitchFamily="34" charset="0"/>
              <a:ea typeface="Franklin Gothic Book" charset="0"/>
              <a:cs typeface="Calibri" panose="020F0502020204030204" pitchFamily="34" charset="0"/>
            </a:endParaRPr>
          </a:p>
          <a:p>
            <a:pPr algn="l"/>
            <a:r>
              <a:rPr lang="en-US" sz="2800" b="1" dirty="0">
                <a:solidFill>
                  <a:srgbClr val="00685E"/>
                </a:solidFill>
                <a:latin typeface="Franklin Gothic Book" panose="020B0503020102020204" pitchFamily="34" charset="0"/>
                <a:ea typeface="Franklin Gothic Book" charset="0"/>
                <a:cs typeface="Calibri" panose="020F0502020204030204" pitchFamily="34" charset="0"/>
              </a:rPr>
              <a:t>2. </a:t>
            </a:r>
            <a:r>
              <a:rPr lang="en-US" sz="2800" b="1" dirty="0">
                <a:solidFill>
                  <a:srgbClr val="00685E"/>
                </a:solidFill>
                <a:latin typeface="Franklin Gothic Book" panose="020B0503020102020204" pitchFamily="34" charset="0"/>
                <a:ea typeface="Franklin Gothic Medium" charset="0"/>
                <a:cs typeface="Franklin Gothic Medium" charset="0"/>
              </a:rPr>
              <a:t>Hostile Environment: </a:t>
            </a:r>
            <a:r>
              <a:rPr lang="en-US" sz="2800" dirty="0">
                <a:solidFill>
                  <a:srgbClr val="00685E"/>
                </a:solidFill>
                <a:latin typeface="Franklin Gothic Book" panose="020B0503020102020204" pitchFamily="34" charset="0"/>
                <a:ea typeface="Franklin Gothic Medium" charset="0"/>
                <a:cs typeface="Franklin Gothic Medium" charset="0"/>
              </a:rPr>
              <a:t>Unwelcome conduct that a reasonable person would find to be so severe, pervasive,</a:t>
            </a:r>
            <a:r>
              <a:rPr lang="en-US" sz="2800" b="1" dirty="0">
                <a:solidFill>
                  <a:srgbClr val="00685E"/>
                </a:solidFill>
                <a:latin typeface="Franklin Gothic Book" panose="020B0503020102020204" pitchFamily="34" charset="0"/>
                <a:ea typeface="Franklin Gothic Medium" charset="0"/>
                <a:cs typeface="Franklin Gothic Medium" charset="0"/>
              </a:rPr>
              <a:t> and </a:t>
            </a:r>
            <a:r>
              <a:rPr lang="en-US" sz="2800" dirty="0">
                <a:solidFill>
                  <a:srgbClr val="00685E"/>
                </a:solidFill>
                <a:latin typeface="Franklin Gothic Book" panose="020B0503020102020204" pitchFamily="34" charset="0"/>
                <a:ea typeface="Franklin Gothic Medium" charset="0"/>
                <a:cs typeface="Franklin Gothic Medium" charset="0"/>
              </a:rPr>
              <a:t>objectively offensive that it effectively denies a person equal access to the College’s educational programs or activities or College employment.</a:t>
            </a:r>
          </a:p>
          <a:p>
            <a:pPr marL="457200" indent="-457200" algn="l">
              <a:spcBef>
                <a:spcPts val="600"/>
              </a:spcBef>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217411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dirty="0">
                <a:solidFill>
                  <a:srgbClr val="00685E"/>
                </a:solidFill>
                <a:latin typeface="Franklin Gothic Book" panose="020B0503020102020204" pitchFamily="34" charset="0"/>
                <a:ea typeface="Franklin Gothic Medium" charset="0"/>
                <a:cs typeface="Franklin Gothic Medium" charset="0"/>
              </a:rPr>
              <a:t>Sexual Harassment includes acts of sexual violence, such as:</a:t>
            </a:r>
            <a:endParaRPr lang="en-US" sz="2800" b="1" dirty="0">
              <a:solidFill>
                <a:srgbClr val="00685E"/>
              </a:solidFill>
              <a:latin typeface="Franklin Gothic Book" panose="020B0503020102020204" pitchFamily="34"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Nonconsensual sexual contact</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Nonconsensual sexual intercourse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Domestic violence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Intimate partner (dating) violence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Stalking</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569278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fontScale="925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Respond promptly and effectively when a possible Title IX violation becomes known</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Provide interim supportive measures as needed </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Investigate the claim</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Ensure due process and fair treatment of all parties in our response </a:t>
            </a:r>
            <a:endParaRPr lang="en-US" sz="2800" i="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Provide remedies – take steps to ensure the situation doesn’t occur again</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Protect all parties from retaliation</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Title IX Requires the College to: </a:t>
            </a:r>
          </a:p>
        </p:txBody>
      </p:sp>
    </p:spTree>
    <p:extLst>
      <p:ext uri="{BB962C8B-B14F-4D97-AF65-F5344CB8AC3E}">
        <p14:creationId xmlns:p14="http://schemas.microsoft.com/office/powerpoint/2010/main" val="4230702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As representatives of Shoreline CC, we support a culture of care for our students and </a:t>
            </a:r>
            <a:r>
              <a:rPr lang="en-US" sz="2800" dirty="0">
                <a:solidFill>
                  <a:srgbClr val="00685E"/>
                </a:solidFill>
                <a:latin typeface="Franklin Gothic Book" panose="020B0503020102020204" pitchFamily="34" charset="0"/>
              </a:rPr>
              <a:t>each other</a:t>
            </a:r>
            <a:endParaRPr lang="en-US" sz="2800" dirty="0">
              <a:solidFill>
                <a:srgbClr val="00685E"/>
              </a:solidFill>
              <a:latin typeface="Franklin Gothic Book" panose="020B0503020102020204" pitchFamily="34" charset="0"/>
              <a:ea typeface="+mn-ea"/>
              <a:cs typeface="+mn-cs"/>
            </a:endParaRPr>
          </a:p>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We commit to creating an environment in which sexual misconduct is unacceptable</a:t>
            </a:r>
          </a:p>
          <a:p>
            <a:pPr marL="342900" lvl="0" indent="-342900" algn="l" defTabSz="914400">
              <a:spcBef>
                <a:spcPct val="20000"/>
              </a:spcBef>
              <a:buFont typeface="Arial" pitchFamily="34" charset="0"/>
              <a:buChar char="•"/>
            </a:pPr>
            <a:r>
              <a:rPr lang="en-US" sz="2800" b="1" u="sng" dirty="0">
                <a:solidFill>
                  <a:srgbClr val="00685E"/>
                </a:solidFill>
                <a:latin typeface="Franklin Gothic Book" panose="020B0503020102020204" pitchFamily="34" charset="0"/>
                <a:ea typeface="+mn-ea"/>
                <a:cs typeface="+mn-cs"/>
              </a:rPr>
              <a:t>We serve as mandated reporters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39484" y="958689"/>
            <a:ext cx="9968546"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is our role as employees?</a:t>
            </a:r>
          </a:p>
        </p:txBody>
      </p:sp>
    </p:spTree>
    <p:extLst>
      <p:ext uri="{BB962C8B-B14F-4D97-AF65-F5344CB8AC3E}">
        <p14:creationId xmlns:p14="http://schemas.microsoft.com/office/powerpoint/2010/main" val="2358052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55848"/>
            <a:ext cx="8553691" cy="4038532"/>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1200" b="1" dirty="0">
              <a:solidFill>
                <a:srgbClr val="00685E"/>
              </a:solidFill>
              <a:latin typeface="Franklin Gothic Medium" charset="0"/>
              <a:ea typeface="Franklin Gothic Book" charset="0"/>
              <a:cs typeface="Franklin Gothic Book" charset="0"/>
            </a:endParaRPr>
          </a:p>
          <a:p>
            <a:pPr marL="457200" indent="-457200" algn="l">
              <a:spcAft>
                <a:spcPts val="600"/>
              </a:spcAft>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If you witness or learn about sexual violence, sexual harassment or gender discrimination, you </a:t>
            </a:r>
            <a:r>
              <a:rPr lang="en-US" sz="2800" u="sng" dirty="0">
                <a:solidFill>
                  <a:srgbClr val="00685E"/>
                </a:solidFill>
                <a:latin typeface="Franklin Gothic Book" charset="0"/>
                <a:ea typeface="Franklin Gothic Book" charset="0"/>
                <a:cs typeface="Franklin Gothic Book" charset="0"/>
              </a:rPr>
              <a:t>must</a:t>
            </a:r>
            <a:r>
              <a:rPr lang="en-US" sz="2800" dirty="0">
                <a:solidFill>
                  <a:srgbClr val="00685E"/>
                </a:solidFill>
                <a:latin typeface="Franklin Gothic Book" charset="0"/>
                <a:ea typeface="Franklin Gothic Book" charset="0"/>
                <a:cs typeface="Franklin Gothic Book" charset="0"/>
              </a:rPr>
              <a:t> report it to an appropriate authority.</a:t>
            </a:r>
          </a:p>
          <a:p>
            <a:pPr marL="457200" indent="-457200" algn="l">
              <a:spcAft>
                <a:spcPts val="600"/>
              </a:spcAft>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We can protect an individual’s privacy, but </a:t>
            </a:r>
            <a:r>
              <a:rPr lang="en-US" sz="2800" u="sng" dirty="0">
                <a:solidFill>
                  <a:srgbClr val="00685E"/>
                </a:solidFill>
                <a:latin typeface="Franklin Gothic Book" charset="0"/>
                <a:ea typeface="Franklin Gothic Book" charset="0"/>
                <a:cs typeface="Franklin Gothic Book" charset="0"/>
              </a:rPr>
              <a:t>we can’t promise confidentiality</a:t>
            </a:r>
            <a:r>
              <a:rPr lang="en-US" sz="2800" dirty="0">
                <a:solidFill>
                  <a:srgbClr val="00685E"/>
                </a:solidFill>
                <a:latin typeface="Franklin Gothic Book" charset="0"/>
                <a:ea typeface="Franklin Gothic Book" charset="0"/>
                <a:cs typeface="Franklin Gothic Book" charset="0"/>
              </a:rPr>
              <a:t>.</a:t>
            </a:r>
          </a:p>
          <a:p>
            <a:r>
              <a:rPr lang="en-US" sz="2800" dirty="0">
                <a:solidFill>
                  <a:srgbClr val="00685E"/>
                </a:solidFill>
                <a:latin typeface="Franklin Gothic Medium" charset="0"/>
                <a:ea typeface="Franklin Gothic Medium" charset="0"/>
                <a:cs typeface="Franklin Gothic Medium" charset="0"/>
              </a:rPr>
              <a:t>With the exception of Counselors,</a:t>
            </a:r>
          </a:p>
          <a:p>
            <a:r>
              <a:rPr lang="en-US" sz="2800" dirty="0">
                <a:solidFill>
                  <a:srgbClr val="00685E"/>
                </a:solidFill>
                <a:latin typeface="Franklin Gothic Medium" charset="0"/>
                <a:ea typeface="Franklin Gothic Medium" charset="0"/>
                <a:cs typeface="Franklin Gothic Medium" charset="0"/>
              </a:rPr>
              <a:t>we are </a:t>
            </a:r>
            <a:r>
              <a:rPr lang="en-US" sz="2800" u="sng" dirty="0">
                <a:solidFill>
                  <a:srgbClr val="00685E"/>
                </a:solidFill>
                <a:latin typeface="Franklin Gothic Medium" charset="0"/>
                <a:ea typeface="Franklin Gothic Medium" charset="0"/>
                <a:cs typeface="Franklin Gothic Medium" charset="0"/>
              </a:rPr>
              <a:t>all</a:t>
            </a:r>
            <a:r>
              <a:rPr lang="en-US" sz="2800" dirty="0">
                <a:solidFill>
                  <a:srgbClr val="00685E"/>
                </a:solidFill>
                <a:latin typeface="Franklin Gothic Medium" charset="0"/>
                <a:ea typeface="Franklin Gothic Medium" charset="0"/>
                <a:cs typeface="Franklin Gothic Medium" charset="0"/>
              </a:rPr>
              <a:t> mandated reporters</a:t>
            </a:r>
          </a:p>
          <a:p>
            <a:pPr algn="l"/>
            <a:endParaRPr lang="en-US" sz="2800" dirty="0">
              <a:solidFill>
                <a:srgbClr val="00685E"/>
              </a:solidFill>
              <a:latin typeface="Franklin Gothic Book"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476462" y="1108586"/>
            <a:ext cx="9373246"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rgbClr val="00685E"/>
                </a:solidFill>
                <a:latin typeface="Franklin Gothic Demi" panose="020B0703020102020204" pitchFamily="34" charset="0"/>
                <a:ea typeface="Franklin Gothic Heavy" charset="0"/>
                <a:cs typeface="Franklin Gothic Heavy" charset="0"/>
              </a:rPr>
              <a:t>What does it mean to be a </a:t>
            </a:r>
          </a:p>
          <a:p>
            <a:r>
              <a:rPr lang="en-US" sz="3600" dirty="0">
                <a:solidFill>
                  <a:srgbClr val="00685E"/>
                </a:solidFill>
                <a:latin typeface="Franklin Gothic Demi" panose="020B0703020102020204" pitchFamily="34" charset="0"/>
                <a:ea typeface="Franklin Gothic Heavy" charset="0"/>
                <a:cs typeface="Franklin Gothic Heavy" charset="0"/>
              </a:rPr>
              <a:t>mandated reporter?</a:t>
            </a:r>
          </a:p>
        </p:txBody>
      </p:sp>
    </p:spTree>
    <p:extLst>
      <p:ext uri="{BB962C8B-B14F-4D97-AF65-F5344CB8AC3E}">
        <p14:creationId xmlns:p14="http://schemas.microsoft.com/office/powerpoint/2010/main" val="1851464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7371"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793631"/>
            <a:ext cx="9009963" cy="4119395"/>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discloses sexual misconduct</a:t>
            </a:r>
          </a:p>
          <a:p>
            <a:pPr algn="l"/>
            <a:endParaRPr lang="en-US" sz="1000" b="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1. Determine if emergency services are needed (medical treatment or law enforcement response). If so, call Safety and Security or 911.</a:t>
            </a:r>
          </a:p>
          <a:p>
            <a:pPr algn="l">
              <a:spcBef>
                <a:spcPts val="600"/>
              </a:spcBef>
            </a:pPr>
            <a:r>
              <a:rPr lang="en-US" sz="2800" dirty="0">
                <a:solidFill>
                  <a:srgbClr val="00685E"/>
                </a:solidFill>
                <a:latin typeface="Franklin Gothic Book" charset="0"/>
                <a:ea typeface="Franklin Gothic Book" charset="0"/>
                <a:cs typeface="Franklin Gothic Book" charset="0"/>
              </a:rPr>
              <a:t>2. Help the person feel safe and supported.</a:t>
            </a:r>
            <a:endParaRPr lang="en-US" sz="2800" i="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3. Let them know that you may have to report what they tell you.</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2555450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7371"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793631"/>
            <a:ext cx="8930832" cy="4119395"/>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discloses that they or someone else have been subjected to sexual misconduct</a:t>
            </a:r>
            <a:endParaRPr lang="en-US" sz="1400" b="1" u="sng" dirty="0">
              <a:solidFill>
                <a:srgbClr val="00685E"/>
              </a:solidFill>
              <a:latin typeface="Franklin Gothic Medium" charset="0"/>
            </a:endParaRP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rPr>
              <a:t>Tell Michaela; </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rPr>
              <a:t>Contact the Title IX Coordinator directly:  (</a:t>
            </a:r>
            <a:r>
              <a:rPr lang="en-US" sz="2800" b="1" dirty="0">
                <a:solidFill>
                  <a:srgbClr val="00685E"/>
                </a:solidFill>
                <a:latin typeface="Franklin Gothic Book" charset="0"/>
                <a:hlinkClick r:id="rId3"/>
              </a:rPr>
              <a:t>titleixcoordinator@shoreline.edu</a:t>
            </a:r>
            <a:r>
              <a:rPr lang="en-US" sz="2800" b="1" dirty="0">
                <a:solidFill>
                  <a:srgbClr val="00685E"/>
                </a:solidFill>
                <a:latin typeface="Franklin Gothic Book" charset="0"/>
              </a:rPr>
              <a:t>); OR	</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rPr>
              <a:t>Report online: </a:t>
            </a:r>
            <a:r>
              <a:rPr lang="en-US" sz="2800" b="1" dirty="0">
                <a:solidFill>
                  <a:srgbClr val="00685E"/>
                </a:solidFill>
                <a:latin typeface="Franklin Gothic Book" charset="0"/>
                <a:hlinkClick r:id="rId4"/>
              </a:rPr>
              <a:t>www.shoreline.edu/title-ix</a:t>
            </a:r>
            <a:r>
              <a:rPr lang="en-US" sz="2800" b="1" dirty="0">
                <a:solidFill>
                  <a:srgbClr val="00685E"/>
                </a:solidFill>
                <a:latin typeface="Franklin Gothic Book" charset="0"/>
              </a:rPr>
              <a:t> </a:t>
            </a:r>
            <a:endParaRPr lang="en-US" sz="3600" b="1" dirty="0">
              <a:solidFill>
                <a:srgbClr val="00685E"/>
              </a:solidFill>
              <a:latin typeface="Franklin Gothic Medium"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4163970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74494"/>
            <a:ext cx="8553691" cy="4038532"/>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contacts the affected party</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Interim measures are arranged as needed</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identifies the appropriate path to resolution </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If a formal complaint is filed, responsibility will be determined by means of an investigation and hearing</a:t>
            </a:r>
          </a:p>
          <a:p>
            <a:pPr algn="l">
              <a:spcBef>
                <a:spcPts val="600"/>
              </a:spcBef>
            </a:pPr>
            <a:r>
              <a:rPr lang="en-US" sz="2800" b="1" dirty="0">
                <a:solidFill>
                  <a:srgbClr val="00685E"/>
                </a:solidFill>
                <a:latin typeface="Franklin Gothic Book" charset="0"/>
                <a:ea typeface="Franklin Gothic Book" charset="0"/>
                <a:cs typeface="Franklin Gothic Book" charset="0"/>
              </a:rPr>
              <a:t>Regardless of the path to resolution, you may never know the outcome.</a:t>
            </a:r>
          </a:p>
          <a:p>
            <a:pPr algn="l">
              <a:spcBef>
                <a:spcPts val="600"/>
              </a:spcBef>
            </a:pP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After you report a concern</a:t>
            </a:r>
          </a:p>
        </p:txBody>
      </p:sp>
    </p:spTree>
    <p:extLst>
      <p:ext uri="{BB962C8B-B14F-4D97-AF65-F5344CB8AC3E}">
        <p14:creationId xmlns:p14="http://schemas.microsoft.com/office/powerpoint/2010/main" val="1227147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984068"/>
            <a:ext cx="8553691" cy="4170296"/>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000" dirty="0">
                <a:solidFill>
                  <a:srgbClr val="00685E"/>
                </a:solidFill>
                <a:latin typeface="Franklin Gothic Medium" charset="0"/>
                <a:ea typeface="Franklin Gothic Book" charset="0"/>
                <a:cs typeface="Franklin Gothic Book" charset="0"/>
              </a:rPr>
              <a:t>A student comes to you in obvious distress. You ask what’s wrong and they tell you that something “bad” has happened, but you have to promise not to tell anyone.</a:t>
            </a:r>
          </a:p>
          <a:p>
            <a:pPr algn="l">
              <a:spcBef>
                <a:spcPts val="600"/>
              </a:spcBef>
            </a:pPr>
            <a:r>
              <a:rPr lang="en-US" sz="2000" dirty="0">
                <a:solidFill>
                  <a:srgbClr val="00685E"/>
                </a:solidFill>
                <a:latin typeface="Franklin Gothic Medium" charset="0"/>
                <a:ea typeface="Franklin Gothic Book" charset="0"/>
                <a:cs typeface="Franklin Gothic Book" charset="0"/>
              </a:rPr>
              <a:t>	</a:t>
            </a:r>
            <a:r>
              <a:rPr lang="en-US" sz="2000" i="1" u="sng" dirty="0">
                <a:solidFill>
                  <a:srgbClr val="00685E"/>
                </a:solidFill>
                <a:latin typeface="Franklin Gothic Medium" charset="0"/>
                <a:ea typeface="Franklin Gothic Book" charset="0"/>
                <a:cs typeface="Franklin Gothic Book" charset="0"/>
              </a:rPr>
              <a:t>What is the first thing you do?</a:t>
            </a:r>
          </a:p>
          <a:p>
            <a:pPr algn="l">
              <a:spcBef>
                <a:spcPts val="600"/>
              </a:spcBef>
            </a:pPr>
            <a:endParaRPr lang="en-US" sz="2000" u="sng" dirty="0">
              <a:solidFill>
                <a:srgbClr val="00685E"/>
              </a:solidFill>
              <a:latin typeface="Franklin Gothic Medium" charset="0"/>
              <a:ea typeface="Franklin Gothic Book" charset="0"/>
              <a:cs typeface="Franklin Gothic Book" charset="0"/>
            </a:endParaRPr>
          </a:p>
          <a:p>
            <a:pPr algn="l">
              <a:spcBef>
                <a:spcPts val="600"/>
              </a:spcBef>
            </a:pPr>
            <a:r>
              <a:rPr lang="en-US" sz="2000" dirty="0">
                <a:solidFill>
                  <a:srgbClr val="00685E"/>
                </a:solidFill>
                <a:latin typeface="Franklin Gothic Medium" charset="0"/>
                <a:ea typeface="Franklin Gothic Book" charset="0"/>
                <a:cs typeface="Franklin Gothic Book" charset="0"/>
              </a:rPr>
              <a:t>The student decides to disclose to you that they were sexually assaulted last week. </a:t>
            </a:r>
          </a:p>
          <a:p>
            <a:pPr algn="l">
              <a:spcBef>
                <a:spcPts val="600"/>
              </a:spcBef>
            </a:pPr>
            <a:r>
              <a:rPr lang="en-US" sz="2000" dirty="0">
                <a:solidFill>
                  <a:srgbClr val="00685E"/>
                </a:solidFill>
                <a:latin typeface="Franklin Gothic Medium" charset="0"/>
                <a:ea typeface="Franklin Gothic Book" charset="0"/>
                <a:cs typeface="Franklin Gothic Book" charset="0"/>
              </a:rPr>
              <a:t>	</a:t>
            </a:r>
            <a:r>
              <a:rPr lang="en-US" sz="2000" i="1" u="sng" dirty="0">
                <a:solidFill>
                  <a:srgbClr val="00685E"/>
                </a:solidFill>
                <a:latin typeface="Franklin Gothic Medium" charset="0"/>
                <a:ea typeface="Franklin Gothic Book" charset="0"/>
                <a:cs typeface="Franklin Gothic Book" charset="0"/>
              </a:rPr>
              <a:t>How do you respond?</a:t>
            </a: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Apply your knowledge!</a:t>
            </a:r>
          </a:p>
        </p:txBody>
      </p:sp>
    </p:spTree>
    <p:extLst>
      <p:ext uri="{BB962C8B-B14F-4D97-AF65-F5344CB8AC3E}">
        <p14:creationId xmlns:p14="http://schemas.microsoft.com/office/powerpoint/2010/main" val="434936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2940147"/>
            <a:ext cx="9590650" cy="3321853"/>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Book" charset="0"/>
                <a:cs typeface="Franklin Gothic Book" charset="0"/>
              </a:rPr>
              <a:t>When individuals take positive action in the face of injustice or when another person is in need of assistance.</a:t>
            </a: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8"/>
            <a:ext cx="8553691" cy="175039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Bystander intervention…</a:t>
            </a:r>
          </a:p>
        </p:txBody>
      </p:sp>
    </p:spTree>
    <p:extLst>
      <p:ext uri="{BB962C8B-B14F-4D97-AF65-F5344CB8AC3E}">
        <p14:creationId xmlns:p14="http://schemas.microsoft.com/office/powerpoint/2010/main" val="3758098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en-US" sz="10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Name</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How long you’ve been at Shoreline</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Burning questions about Title IX</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Introductions</a:t>
            </a:r>
          </a:p>
        </p:txBody>
      </p:sp>
    </p:spTree>
    <p:extLst>
      <p:ext uri="{BB962C8B-B14F-4D97-AF65-F5344CB8AC3E}">
        <p14:creationId xmlns:p14="http://schemas.microsoft.com/office/powerpoint/2010/main" val="1814606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485937"/>
            <a:ext cx="8553691" cy="3427088"/>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Franklin Gothic Medium" charset="0"/>
              </a:rPr>
              <a:t>Develop awareness</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Recognize and honor your own boundaries</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Plan what you might do or say in different situations</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123393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4000" dirty="0">
              <a:solidFill>
                <a:srgbClr val="00685E"/>
              </a:solidFill>
              <a:latin typeface="Franklin Gothic Demi" panose="020B0703020102020204" pitchFamily="34" charset="0"/>
              <a:ea typeface="Franklin Gothic Heavy" charset="0"/>
              <a:cs typeface="Franklin Gothic Heavy" charset="0"/>
            </a:endParaRPr>
          </a:p>
          <a:p>
            <a:r>
              <a:rPr lang="en-US" sz="4000" dirty="0">
                <a:solidFill>
                  <a:srgbClr val="00685E"/>
                </a:solidFill>
                <a:latin typeface="Franklin Gothic Demi" panose="020B0703020102020204" pitchFamily="34" charset="0"/>
                <a:ea typeface="Franklin Gothic Heavy" charset="0"/>
                <a:cs typeface="Franklin Gothic Heavy" charset="0"/>
              </a:rPr>
              <a:t>Preparing to be an active bystander:</a:t>
            </a:r>
          </a:p>
        </p:txBody>
      </p:sp>
    </p:spTree>
    <p:extLst>
      <p:ext uri="{BB962C8B-B14F-4D97-AF65-F5344CB8AC3E}">
        <p14:creationId xmlns:p14="http://schemas.microsoft.com/office/powerpoint/2010/main" val="36241693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a:solidFill>
                  <a:srgbClr val="00685E"/>
                </a:solidFill>
                <a:latin typeface="Franklin Gothic Book" panose="020B0503020102020204" pitchFamily="34" charset="0"/>
                <a:ea typeface="Franklin Gothic Book" charset="0"/>
                <a:cs typeface="Franklin Gothic Book" charset="0"/>
              </a:rPr>
              <a:t>Always </a:t>
            </a:r>
            <a:r>
              <a:rPr lang="en-US" sz="2800" u="sng" dirty="0">
                <a:solidFill>
                  <a:srgbClr val="00685E"/>
                </a:solidFill>
                <a:latin typeface="Franklin Gothic Book" panose="020B0503020102020204" pitchFamily="34" charset="0"/>
                <a:ea typeface="Franklin Gothic Book" charset="0"/>
                <a:cs typeface="Franklin Gothic Book" charset="0"/>
              </a:rPr>
              <a:t>assess</a:t>
            </a:r>
            <a:r>
              <a:rPr lang="en-US" sz="2800" dirty="0">
                <a:solidFill>
                  <a:srgbClr val="00685E"/>
                </a:solidFill>
                <a:latin typeface="Franklin Gothic Book" panose="020B0503020102020204" pitchFamily="34" charset="0"/>
                <a:ea typeface="Franklin Gothic Book" charset="0"/>
                <a:cs typeface="Franklin Gothic Book" charset="0"/>
              </a:rPr>
              <a:t> the situation! Ask yourself:</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Is intervention needed? (If it were me or someone I love in this situation, would I want someone to help?)</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Am I risking my safety if I intervene directly?</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Am I risking the safety of the people involved if I intervene? </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What strategy is most appropriate for the situation?</a:t>
            </a: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Before intervening…</a:t>
            </a:r>
          </a:p>
        </p:txBody>
      </p:sp>
    </p:spTree>
    <p:extLst>
      <p:ext uri="{BB962C8B-B14F-4D97-AF65-F5344CB8AC3E}">
        <p14:creationId xmlns:p14="http://schemas.microsoft.com/office/powerpoint/2010/main" val="5661359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b="1" u="sng" dirty="0">
                <a:solidFill>
                  <a:srgbClr val="00685E"/>
                </a:solidFill>
                <a:latin typeface="Franklin Gothic Book" panose="020B0503020102020204" pitchFamily="34" charset="0"/>
                <a:ea typeface="Franklin Gothic Book" charset="0"/>
                <a:cs typeface="Franklin Gothic Book" charset="0"/>
              </a:rPr>
              <a:t>DIRECT</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Confront the person engaged in the behavior verbally</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Ask the person who is being harmed if they need help</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Engage other bystanders to help</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Intervention strategies:</a:t>
            </a:r>
          </a:p>
        </p:txBody>
      </p:sp>
    </p:spTree>
    <p:extLst>
      <p:ext uri="{BB962C8B-B14F-4D97-AF65-F5344CB8AC3E}">
        <p14:creationId xmlns:p14="http://schemas.microsoft.com/office/powerpoint/2010/main" val="30572357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b="1" u="sng" dirty="0">
                <a:solidFill>
                  <a:srgbClr val="00685E"/>
                </a:solidFill>
                <a:latin typeface="Franklin Gothic Book" panose="020B0503020102020204" pitchFamily="34" charset="0"/>
                <a:ea typeface="Franklin Gothic Book" charset="0"/>
                <a:cs typeface="Franklin Gothic Book" charset="0"/>
              </a:rPr>
              <a:t>DISTRACT</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Interrupt the situation without direct confrontation</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Engage directly with the person who is being harmed – ask them for the time or for directions, pretend that you know them, etc.</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Engage directly with the harasser – tell them their car is being towed, spill a drink on them, etc.</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05982" y="857511"/>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Intervention strategies:</a:t>
            </a:r>
          </a:p>
        </p:txBody>
      </p:sp>
    </p:spTree>
    <p:extLst>
      <p:ext uri="{BB962C8B-B14F-4D97-AF65-F5344CB8AC3E}">
        <p14:creationId xmlns:p14="http://schemas.microsoft.com/office/powerpoint/2010/main" val="20875725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b="1" u="sng" dirty="0">
                <a:solidFill>
                  <a:srgbClr val="00685E"/>
                </a:solidFill>
                <a:latin typeface="Franklin Gothic Book" panose="020B0503020102020204" pitchFamily="34" charset="0"/>
                <a:ea typeface="Franklin Gothic Book" charset="0"/>
                <a:cs typeface="Franklin Gothic Book" charset="0"/>
              </a:rPr>
              <a:t>DELEGATE</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Turn to a third party for help</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Tell the person “in charge” – in a restaurant or store, speak to the manager; on a bus, speak to the driver, etc.</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Contact emergency services if appropriate </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05982" y="857511"/>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Intervention strategies:</a:t>
            </a:r>
          </a:p>
        </p:txBody>
      </p:sp>
    </p:spTree>
    <p:extLst>
      <p:ext uri="{BB962C8B-B14F-4D97-AF65-F5344CB8AC3E}">
        <p14:creationId xmlns:p14="http://schemas.microsoft.com/office/powerpoint/2010/main" val="3297048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2095216" y="1785804"/>
            <a:ext cx="8553691" cy="4170296"/>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a:t>
            </a:r>
            <a:endParaRPr lang="en-US" sz="2800" dirty="0">
              <a:solidFill>
                <a:srgbClr val="00685E"/>
              </a:solidFill>
              <a:latin typeface="Franklin Gothic Medium" charset="0"/>
              <a:ea typeface="Franklin Gothic Heavy" charset="0"/>
              <a:cs typeface="Franklin Gothic Heavy" charset="0"/>
            </a:endParaRPr>
          </a:p>
          <a:p>
            <a:pPr algn="l">
              <a:spcAft>
                <a:spcPts val="600"/>
              </a:spcAft>
            </a:pPr>
            <a:r>
              <a:rPr lang="en-US" sz="2800" dirty="0">
                <a:solidFill>
                  <a:srgbClr val="00685E"/>
                </a:solidFill>
                <a:latin typeface="Franklin Gothic Book" panose="020B0503020102020204" pitchFamily="34" charset="0"/>
                <a:ea typeface="Franklin Gothic Heavy" charset="0"/>
                <a:cs typeface="Franklin Gothic Heavy" charset="0"/>
              </a:rPr>
              <a:t>Two students are having a heated conversation. One student touches the other on the shoulder and the other student shoves the first student hard enough to make them lose their balance.</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Is this a situation where you might intervene?</a:t>
            </a:r>
          </a:p>
          <a:p>
            <a:pPr algn="l">
              <a:spcBef>
                <a:spcPts val="600"/>
              </a:spcBef>
            </a:pPr>
            <a:r>
              <a:rPr lang="en-US" sz="2800" dirty="0">
                <a:solidFill>
                  <a:srgbClr val="00685E"/>
                </a:solidFill>
                <a:latin typeface="Franklin Gothic Book" charset="0"/>
                <a:ea typeface="Franklin Gothic Book" charset="0"/>
                <a:cs typeface="Franklin Gothic Book" charset="0"/>
              </a:rPr>
              <a:t>•	What are the risks of intervening?</a:t>
            </a:r>
          </a:p>
          <a:p>
            <a:pPr algn="l">
              <a:spcBef>
                <a:spcPts val="600"/>
              </a:spcBef>
            </a:pPr>
            <a:r>
              <a:rPr lang="en-US" sz="2800" dirty="0">
                <a:solidFill>
                  <a:srgbClr val="00685E"/>
                </a:solidFill>
                <a:latin typeface="Franklin Gothic Book" charset="0"/>
                <a:ea typeface="Franklin Gothic Book" charset="0"/>
                <a:cs typeface="Franklin Gothic Book" charset="0"/>
              </a:rPr>
              <a:t>•	What is the downside of NOT intervening?</a:t>
            </a:r>
          </a:p>
          <a:p>
            <a:pPr algn="l">
              <a:spcBef>
                <a:spcPts val="600"/>
              </a:spcBef>
            </a:pPr>
            <a:r>
              <a:rPr lang="en-US" sz="2800" dirty="0">
                <a:solidFill>
                  <a:srgbClr val="00685E"/>
                </a:solidFill>
                <a:latin typeface="Franklin Gothic Book" charset="0"/>
                <a:ea typeface="Franklin Gothic Book" charset="0"/>
                <a:cs typeface="Franklin Gothic Book" charset="0"/>
              </a:rPr>
              <a:t>•	Do you decide to intervene? Which strategy do you use?</a:t>
            </a: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983432"/>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Apply your knowledge!</a:t>
            </a:r>
          </a:p>
        </p:txBody>
      </p:sp>
    </p:spTree>
    <p:extLst>
      <p:ext uri="{BB962C8B-B14F-4D97-AF65-F5344CB8AC3E}">
        <p14:creationId xmlns:p14="http://schemas.microsoft.com/office/powerpoint/2010/main" val="10507549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Take care of yourself!</a:t>
            </a:r>
          </a:p>
        </p:txBody>
      </p:sp>
      <p:pic>
        <p:nvPicPr>
          <p:cNvPr id="2" name="Picture 6" descr="oxygen-mask">
            <a:extLst>
              <a:ext uri="{FF2B5EF4-FFF2-40B4-BE49-F238E27FC236}">
                <a16:creationId xmlns:a16="http://schemas.microsoft.com/office/drawing/2014/main" id="{79CBA488-6CD4-9D98-29CB-18CC8FD3B8B2}"/>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272792" y="2252626"/>
            <a:ext cx="3271877" cy="3498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91820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What are your key takeaways from today’s training?</a:t>
            </a:r>
          </a:p>
          <a:p>
            <a:pPr algn="l"/>
            <a:endParaRPr lang="en-US" sz="3600" dirty="0">
              <a:solidFill>
                <a:srgbClr val="00685E"/>
              </a:solidFill>
              <a:latin typeface="Franklin Gothic Medium" charset="0"/>
              <a:ea typeface="Franklin Gothic Book" charset="0"/>
              <a:cs typeface="Franklin Gothic Book" charset="0"/>
            </a:endParaRPr>
          </a:p>
          <a:p>
            <a:pPr algn="l"/>
            <a:r>
              <a:rPr lang="en-US" sz="3600" dirty="0">
                <a:solidFill>
                  <a:srgbClr val="00685E"/>
                </a:solidFill>
                <a:latin typeface="Franklin Gothic Medium" charset="0"/>
                <a:ea typeface="Franklin Gothic Book" charset="0"/>
                <a:cs typeface="Franklin Gothic Book" charset="0"/>
              </a:rPr>
              <a:t>Is there anything else you would like to discuss today?</a:t>
            </a: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Conclusion</a:t>
            </a:r>
          </a:p>
        </p:txBody>
      </p:sp>
    </p:spTree>
    <p:extLst>
      <p:ext uri="{BB962C8B-B14F-4D97-AF65-F5344CB8AC3E}">
        <p14:creationId xmlns:p14="http://schemas.microsoft.com/office/powerpoint/2010/main" val="25195101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2165706" y="2060035"/>
            <a:ext cx="8781927"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000" dirty="0">
                <a:solidFill>
                  <a:srgbClr val="00685E"/>
                </a:solidFill>
                <a:latin typeface="Franklin Gothic Medium" charset="0"/>
                <a:ea typeface="Franklin Gothic Book" charset="0"/>
                <a:cs typeface="Franklin Gothic Book" charset="0"/>
              </a:rPr>
              <a:t>Shoreline CC Title IX web page: </a:t>
            </a:r>
          </a:p>
          <a:p>
            <a:pPr algn="l">
              <a:spcBef>
                <a:spcPts val="600"/>
              </a:spcBef>
            </a:pPr>
            <a:r>
              <a:rPr lang="en-US" sz="2000" dirty="0">
                <a:solidFill>
                  <a:srgbClr val="00685E"/>
                </a:solidFill>
                <a:latin typeface="Franklin Gothic Medium" charset="0"/>
                <a:ea typeface="Franklin Gothic Book" charset="0"/>
                <a:cs typeface="Franklin Gothic Book" charset="0"/>
              </a:rPr>
              <a:t>	</a:t>
            </a:r>
            <a:r>
              <a:rPr lang="en-US" sz="2000" dirty="0">
                <a:latin typeface="Franklin Gothic Medium" panose="020B0603020102020204" pitchFamily="34" charset="0"/>
                <a:hlinkClick r:id="rId3"/>
              </a:rPr>
              <a:t>https://www.shoreline.edu/title-ix/</a:t>
            </a:r>
            <a:endParaRPr lang="en-US" sz="2000" dirty="0">
              <a:latin typeface="Franklin Gothic Medium" panose="020B0603020102020204" pitchFamily="34" charset="0"/>
            </a:endParaRPr>
          </a:p>
          <a:p>
            <a:pPr algn="l">
              <a:spcBef>
                <a:spcPts val="600"/>
              </a:spcBef>
            </a:pPr>
            <a:endParaRPr lang="en-US" sz="2000" dirty="0">
              <a:solidFill>
                <a:srgbClr val="00685E"/>
              </a:solidFill>
              <a:latin typeface="Franklin Gothic Medium" panose="020B0603020102020204" pitchFamily="34" charset="0"/>
            </a:endParaRPr>
          </a:p>
          <a:p>
            <a:pPr marL="457200" indent="-457200" algn="l">
              <a:spcBef>
                <a:spcPts val="600"/>
              </a:spcBef>
              <a:buFont typeface="Arial" panose="020B0604020202020204" pitchFamily="34" charset="0"/>
              <a:buChar char="•"/>
            </a:pPr>
            <a:r>
              <a:rPr lang="en-US" sz="2000" dirty="0">
                <a:solidFill>
                  <a:srgbClr val="00685E"/>
                </a:solidFill>
                <a:latin typeface="Franklin Gothic Medium" charset="0"/>
                <a:ea typeface="Franklin Gothic Book" charset="0"/>
                <a:cs typeface="Franklin Gothic Book" charset="0"/>
              </a:rPr>
              <a:t>Know Your IX:</a:t>
            </a:r>
          </a:p>
          <a:p>
            <a:pPr algn="l">
              <a:spcBef>
                <a:spcPts val="600"/>
              </a:spcBef>
            </a:pPr>
            <a:r>
              <a:rPr lang="en-US" sz="2000" dirty="0">
                <a:solidFill>
                  <a:srgbClr val="00685E"/>
                </a:solidFill>
                <a:latin typeface="Franklin Gothic Medium" charset="0"/>
              </a:rPr>
              <a:t>	</a:t>
            </a:r>
            <a:r>
              <a:rPr lang="en-US" sz="2000" dirty="0">
                <a:solidFill>
                  <a:srgbClr val="00685E"/>
                </a:solidFill>
                <a:latin typeface="Franklin Gothic Medium" charset="0"/>
                <a:hlinkClick r:id="rId4"/>
              </a:rPr>
              <a:t>https://www.knowyourix.org</a:t>
            </a:r>
            <a:r>
              <a:rPr lang="en-US" sz="2000" dirty="0">
                <a:solidFill>
                  <a:srgbClr val="00685E"/>
                </a:solidFill>
                <a:latin typeface="Franklin Gothic Medium" charset="0"/>
              </a:rPr>
              <a:t> </a:t>
            </a:r>
          </a:p>
          <a:p>
            <a:pPr algn="l">
              <a:spcBef>
                <a:spcPts val="600"/>
              </a:spcBef>
            </a:pPr>
            <a:endParaRPr lang="en-US" sz="2000" dirty="0">
              <a:solidFill>
                <a:srgbClr val="00685E"/>
              </a:solidFill>
              <a:latin typeface="Franklin Gothic Medium" charset="0"/>
            </a:endParaRPr>
          </a:p>
          <a:p>
            <a:pPr marL="457200" indent="-457200" algn="l">
              <a:spcBef>
                <a:spcPts val="600"/>
              </a:spcBef>
              <a:buFont typeface="Arial" panose="020B0604020202020204" pitchFamily="34" charset="0"/>
              <a:buChar char="•"/>
            </a:pPr>
            <a:r>
              <a:rPr lang="en-US" sz="2000" dirty="0">
                <a:solidFill>
                  <a:srgbClr val="00685E"/>
                </a:solidFill>
                <a:latin typeface="Franklin Gothic Medium" charset="0"/>
              </a:rPr>
              <a:t>U.S. Department of Education: Title IX</a:t>
            </a:r>
          </a:p>
          <a:p>
            <a:pPr algn="l">
              <a:spcBef>
                <a:spcPts val="600"/>
              </a:spcBef>
            </a:pPr>
            <a:r>
              <a:rPr lang="en-US" sz="2000" dirty="0">
                <a:solidFill>
                  <a:srgbClr val="00685E"/>
                </a:solidFill>
                <a:latin typeface="Franklin Gothic Medium" charset="0"/>
              </a:rPr>
              <a:t>	</a:t>
            </a:r>
            <a:r>
              <a:rPr lang="en-US" sz="2000" dirty="0">
                <a:solidFill>
                  <a:srgbClr val="00685E"/>
                </a:solidFill>
                <a:latin typeface="Franklin Gothic Medium" charset="0"/>
                <a:hlinkClick r:id="rId5"/>
              </a:rPr>
              <a:t>https://sites.ed.gov/titleix</a:t>
            </a:r>
            <a:r>
              <a:rPr lang="en-US" sz="2000" dirty="0">
                <a:solidFill>
                  <a:srgbClr val="00685E"/>
                </a:solidFill>
                <a:latin typeface="Franklin Gothic Medium" charset="0"/>
              </a:rPr>
              <a:t> </a:t>
            </a: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rgbClr val="00685E"/>
                </a:solidFill>
                <a:latin typeface="Franklin Gothic Demi" panose="020B0703020102020204" pitchFamily="34" charset="0"/>
                <a:ea typeface="Franklin Gothic Heavy" charset="0"/>
                <a:cs typeface="Franklin Gothic Heavy" charset="0"/>
              </a:rPr>
              <a:t>Learn more about Title IX:</a:t>
            </a:r>
          </a:p>
        </p:txBody>
      </p:sp>
    </p:spTree>
    <p:extLst>
      <p:ext uri="{BB962C8B-B14F-4D97-AF65-F5344CB8AC3E}">
        <p14:creationId xmlns:p14="http://schemas.microsoft.com/office/powerpoint/2010/main" val="28960810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24940" y="2136556"/>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7" y="938464"/>
            <a:ext cx="8553691" cy="89008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1400"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lvl="0">
              <a:spcBef>
                <a:spcPts val="0"/>
              </a:spcBef>
            </a:pPr>
            <a:r>
              <a:rPr lang="en-US" sz="3600" dirty="0">
                <a:solidFill>
                  <a:srgbClr val="00685E"/>
                </a:solidFill>
                <a:latin typeface="Franklin Gothic Demi" panose="020B0703020102020204" pitchFamily="34" charset="0"/>
                <a:ea typeface="Franklin Gothic Heavy" charset="0"/>
                <a:cs typeface="Franklin Gothic Heavy" charset="0"/>
              </a:rPr>
              <a:t>Learn More about Bystander Intervention</a:t>
            </a:r>
            <a:endParaRPr lang="en-US" sz="3600" i="1" dirty="0">
              <a:solidFill>
                <a:srgbClr val="00685E"/>
              </a:solidFill>
              <a:latin typeface="Franklin Gothic Demi" panose="020B07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dirty="0">
              <a:solidFill>
                <a:srgbClr val="00685E"/>
              </a:solidFill>
              <a:latin typeface="Franklin Gothic Book" panose="020B0503020102020204" pitchFamily="34" charset="0"/>
              <a:ea typeface="Franklin Gothic Heavy" charset="0"/>
              <a:cs typeface="Franklin Gothic Heavy" charset="0"/>
            </a:endParaRPr>
          </a:p>
          <a:p>
            <a:pPr marL="285750" indent="-285750" algn="l">
              <a:buFont typeface="Arial" panose="020B0604020202020204" pitchFamily="34" charset="0"/>
              <a:buChar char="•"/>
            </a:pPr>
            <a:r>
              <a:rPr lang="en-US" sz="2000" dirty="0">
                <a:solidFill>
                  <a:srgbClr val="00685E"/>
                </a:solidFill>
                <a:latin typeface="Franklin Gothic Medium" panose="020B0603020102020204" pitchFamily="34" charset="0"/>
                <a:ea typeface="Franklin Gothic Heavy" charset="0"/>
                <a:cs typeface="Franklin Gothic Heavy" charset="0"/>
              </a:rPr>
              <a:t>Step UP! Bystander Intervention Program:</a:t>
            </a:r>
          </a:p>
          <a:p>
            <a:pPr algn="l"/>
            <a:r>
              <a:rPr lang="en-US" sz="2000" dirty="0">
                <a:solidFill>
                  <a:srgbClr val="00685E"/>
                </a:solidFill>
                <a:latin typeface="Franklin Gothic Medium" panose="020B0603020102020204" pitchFamily="34" charset="0"/>
                <a:ea typeface="Franklin Gothic Heavy" charset="0"/>
                <a:cs typeface="Franklin Gothic Heavy" charset="0"/>
              </a:rPr>
              <a:t>       </a:t>
            </a:r>
            <a:r>
              <a:rPr lang="en-US" sz="2000" dirty="0">
                <a:solidFill>
                  <a:srgbClr val="00685E"/>
                </a:solidFill>
                <a:latin typeface="Franklin Gothic Medium" panose="020B0603020102020204" pitchFamily="34" charset="0"/>
                <a:ea typeface="Franklin Gothic Heavy" charset="0"/>
                <a:cs typeface="Franklin Gothic Heavy" charset="0"/>
                <a:hlinkClick r:id="rId3"/>
              </a:rPr>
              <a:t>https://stepupprogram.org</a:t>
            </a:r>
            <a:endParaRPr lang="en-US" sz="2000" dirty="0">
              <a:solidFill>
                <a:srgbClr val="00685E"/>
              </a:solidFill>
              <a:latin typeface="Franklin Gothic Medium" panose="020B0603020102020204" pitchFamily="34" charset="0"/>
              <a:ea typeface="Franklin Gothic Heavy" charset="0"/>
              <a:cs typeface="Franklin Gothic Heavy" charset="0"/>
            </a:endParaRPr>
          </a:p>
          <a:p>
            <a:pPr algn="l"/>
            <a:endParaRPr lang="en-US" sz="2000" dirty="0">
              <a:solidFill>
                <a:srgbClr val="00685E"/>
              </a:solidFill>
              <a:latin typeface="Franklin Gothic Medium" panose="020B0603020102020204" pitchFamily="34" charset="0"/>
              <a:ea typeface="Franklin Gothic Heavy" charset="0"/>
              <a:cs typeface="Franklin Gothic Heavy" charset="0"/>
            </a:endParaRPr>
          </a:p>
          <a:p>
            <a:pPr marL="285750" indent="-285750" algn="l">
              <a:buFont typeface="Arial" panose="020B0604020202020204" pitchFamily="34" charset="0"/>
              <a:buChar char="•"/>
            </a:pPr>
            <a:r>
              <a:rPr lang="en-US" sz="2000" dirty="0">
                <a:solidFill>
                  <a:srgbClr val="00685E"/>
                </a:solidFill>
                <a:latin typeface="Franklin Gothic Medium" panose="020B0603020102020204" pitchFamily="34" charset="0"/>
                <a:ea typeface="Franklin Gothic Heavy" charset="0"/>
                <a:cs typeface="Franklin Gothic Heavy" charset="0"/>
              </a:rPr>
              <a:t>Hollaback! Bystander Intervention Training</a:t>
            </a:r>
          </a:p>
          <a:p>
            <a:pPr algn="l"/>
            <a:r>
              <a:rPr lang="en-US" sz="2000" dirty="0">
                <a:solidFill>
                  <a:srgbClr val="00685E"/>
                </a:solidFill>
                <a:latin typeface="Franklin Gothic Medium" panose="020B0603020102020204" pitchFamily="34" charset="0"/>
                <a:ea typeface="Franklin Gothic Heavy" charset="0"/>
                <a:cs typeface="Franklin Gothic Heavy" charset="0"/>
              </a:rPr>
              <a:t>       </a:t>
            </a:r>
            <a:r>
              <a:rPr lang="en-US" sz="2000" dirty="0">
                <a:solidFill>
                  <a:srgbClr val="00685E"/>
                </a:solidFill>
                <a:latin typeface="Franklin Gothic Medium" panose="020B0603020102020204" pitchFamily="34" charset="0"/>
                <a:ea typeface="Franklin Gothic Heavy" charset="0"/>
                <a:cs typeface="Franklin Gothic Heavy" charset="0"/>
                <a:hlinkClick r:id="rId4"/>
              </a:rPr>
              <a:t>https://www.ihollaback.org/bystander-resources</a:t>
            </a:r>
            <a:r>
              <a:rPr lang="en-US" sz="2000" dirty="0">
                <a:solidFill>
                  <a:srgbClr val="00685E"/>
                </a:solidFill>
                <a:latin typeface="Franklin Gothic Medium" panose="020B0603020102020204" pitchFamily="34" charset="0"/>
                <a:ea typeface="Franklin Gothic Heavy" charset="0"/>
                <a:cs typeface="Franklin Gothic Heavy" charset="0"/>
              </a:rPr>
              <a:t> </a:t>
            </a:r>
          </a:p>
          <a:p>
            <a:pPr marL="285750" indent="-285750" algn="l">
              <a:buFont typeface="Arial" panose="020B0604020202020204" pitchFamily="34" charset="0"/>
              <a:buChar char="•"/>
            </a:pPr>
            <a:endParaRPr lang="en-US" sz="2000" i="1" dirty="0">
              <a:solidFill>
                <a:srgbClr val="00685E"/>
              </a:solidFill>
              <a:latin typeface="Franklin Gothic Medium" panose="020B0603020102020204" pitchFamily="34" charset="0"/>
              <a:ea typeface="Franklin Gothic Heavy" charset="0"/>
              <a:cs typeface="Franklin Gothic Heavy" charset="0"/>
            </a:endParaRPr>
          </a:p>
          <a:p>
            <a:pPr marL="285750" indent="-285750" algn="l">
              <a:buFont typeface="Arial" panose="020B0604020202020204" pitchFamily="34" charset="0"/>
              <a:buChar char="•"/>
            </a:pPr>
            <a:r>
              <a:rPr lang="en-US" sz="2000" i="1" dirty="0">
                <a:solidFill>
                  <a:srgbClr val="00685E"/>
                </a:solidFill>
                <a:latin typeface="Franklin Gothic Medium" panose="020B0603020102020204" pitchFamily="34" charset="0"/>
                <a:ea typeface="Franklin Gothic Heavy" charset="0"/>
                <a:cs typeface="Franklin Gothic Heavy" charset="0"/>
              </a:rPr>
              <a:t>A Guide to Bystander Intervention. </a:t>
            </a:r>
            <a:r>
              <a:rPr lang="en-US" sz="2000" dirty="0">
                <a:solidFill>
                  <a:srgbClr val="00685E"/>
                </a:solidFill>
                <a:latin typeface="Franklin Gothic Medium" panose="020B0603020102020204" pitchFamily="34" charset="0"/>
                <a:ea typeface="Franklin Gothic Heavy" charset="0"/>
                <a:cs typeface="Franklin Gothic Heavy" charset="0"/>
              </a:rPr>
              <a:t>Southern Poverty Law Center on Campus (2017). </a:t>
            </a:r>
            <a:r>
              <a:rPr lang="en-US" sz="2000" dirty="0">
                <a:latin typeface="Franklin Gothic Medium" panose="020B0603020102020204" pitchFamily="34" charset="0"/>
                <a:hlinkClick r:id="rId5"/>
              </a:rPr>
              <a:t>https://www.splcenter.org/sites/default/files/soc_bystander_intervention_guide_web_final.pdf</a:t>
            </a:r>
            <a:endParaRPr lang="en-US" sz="2000" dirty="0">
              <a:latin typeface="Franklin Gothic Medium" panose="020B0603020102020204" pitchFamily="34" charset="0"/>
            </a:endParaRPr>
          </a:p>
          <a:p>
            <a:pPr algn="l"/>
            <a:endParaRPr lang="en-US" sz="1400" dirty="0">
              <a:solidFill>
                <a:srgbClr val="00685E"/>
              </a:solidFill>
              <a:latin typeface="Franklin Gothic Book" panose="020B0503020102020204" pitchFamily="34" charset="0"/>
              <a:ea typeface="Franklin Gothic Heavy" charset="0"/>
              <a:cs typeface="Franklin Gothic Heavy" charset="0"/>
            </a:endParaRPr>
          </a:p>
        </p:txBody>
      </p:sp>
    </p:spTree>
    <p:extLst>
      <p:ext uri="{BB962C8B-B14F-4D97-AF65-F5344CB8AC3E}">
        <p14:creationId xmlns:p14="http://schemas.microsoft.com/office/powerpoint/2010/main" val="3250034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952264"/>
            <a:ext cx="8962485"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Title IX – The Basics</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Responding to reports of sexual misconduct</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Bystander intervention</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Questions</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Today’s session</a:t>
            </a:r>
          </a:p>
        </p:txBody>
      </p:sp>
    </p:spTree>
    <p:extLst>
      <p:ext uri="{BB962C8B-B14F-4D97-AF65-F5344CB8AC3E}">
        <p14:creationId xmlns:p14="http://schemas.microsoft.com/office/powerpoint/2010/main" val="15873734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r>
              <a:rPr lang="en-US" sz="2000" b="1" dirty="0">
                <a:solidFill>
                  <a:srgbClr val="00685E"/>
                </a:solidFill>
                <a:latin typeface="Franklin Gothic Book" panose="020B0503020102020204" pitchFamily="34" charset="0"/>
                <a:ea typeface="Franklin Gothic Medium" charset="0"/>
                <a:cs typeface="Franklin Gothic Medium" charset="0"/>
              </a:rPr>
              <a:t>Tricia Lovely</a:t>
            </a:r>
          </a:p>
          <a:p>
            <a:pPr algn="l">
              <a:spcBef>
                <a:spcPts val="0"/>
              </a:spcBef>
            </a:pPr>
            <a:r>
              <a:rPr lang="en-US" sz="2000" b="1" i="1" dirty="0">
                <a:solidFill>
                  <a:srgbClr val="00685E"/>
                </a:solidFill>
                <a:latin typeface="Franklin Gothic Book" panose="020B0503020102020204" pitchFamily="34" charset="0"/>
                <a:ea typeface="Franklin Gothic Book" charset="0"/>
                <a:cs typeface="Franklin Gothic Book" charset="0"/>
              </a:rPr>
              <a:t>Title IX/EEO Coordinator</a:t>
            </a: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hlinkClick r:id="rId3"/>
              </a:rPr>
              <a:t>tlovely@shoreline.edu</a:t>
            </a:r>
            <a:endParaRPr lang="en-US" sz="2000" b="1" dirty="0">
              <a:solidFill>
                <a:srgbClr val="00685E"/>
              </a:solidFill>
              <a:latin typeface="Franklin Gothic Book" panose="020B0503020102020204" pitchFamily="34" charset="0"/>
              <a:ea typeface="Franklin Gothic Book" charset="0"/>
              <a:cs typeface="Franklin Gothic Book" charset="0"/>
            </a:endParaRP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rPr>
              <a:t>206-533-6746</a:t>
            </a:r>
          </a:p>
          <a:p>
            <a:pPr algn="l"/>
            <a:endParaRPr lang="en-US" sz="22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Counseling Center</a:t>
            </a:r>
          </a:p>
          <a:p>
            <a:pPr algn="l"/>
            <a:r>
              <a:rPr lang="en-US" sz="2000" b="1" dirty="0">
                <a:solidFill>
                  <a:srgbClr val="00685E"/>
                </a:solidFill>
                <a:latin typeface="Franklin Gothic Book" charset="0"/>
                <a:ea typeface="Franklin Gothic Book" charset="0"/>
                <a:cs typeface="Franklin Gothic Book" charset="0"/>
              </a:rPr>
              <a:t>206-546-4594</a:t>
            </a:r>
          </a:p>
          <a:p>
            <a:pPr algn="l"/>
            <a:endParaRPr lang="en-US" sz="20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Campus Safety and Security (24x7)</a:t>
            </a:r>
          </a:p>
          <a:p>
            <a:pPr algn="l"/>
            <a:r>
              <a:rPr lang="en-US" sz="2000" b="1" dirty="0">
                <a:solidFill>
                  <a:srgbClr val="00685E"/>
                </a:solidFill>
                <a:latin typeface="Franklin Gothic Book" charset="0"/>
                <a:ea typeface="Franklin Gothic Book" charset="0"/>
                <a:cs typeface="Franklin Gothic Book" charset="0"/>
              </a:rPr>
              <a:t>206-235-5860 (campus extension 4499)</a:t>
            </a:r>
          </a:p>
          <a:p>
            <a:pPr algn="l"/>
            <a:endParaRPr lang="en-US" sz="2200" b="1" dirty="0">
              <a:solidFill>
                <a:srgbClr val="00685E"/>
              </a:solidFill>
              <a:latin typeface="Franklin Gothic Book" charset="0"/>
              <a:ea typeface="Franklin Gothic Book" charset="0"/>
              <a:cs typeface="Franklin Gothic Book" charset="0"/>
            </a:endParaRPr>
          </a:p>
          <a:p>
            <a:pPr algn="l"/>
            <a:endParaRPr lang="en-US" sz="2000" b="1" dirty="0">
              <a:solidFill>
                <a:srgbClr val="00685E"/>
              </a:solidFill>
              <a:latin typeface="Franklin Gothic Book" charset="0"/>
              <a:ea typeface="Franklin Gothic Book" charset="0"/>
              <a:cs typeface="Franklin Gothic Book" charset="0"/>
            </a:endParaRPr>
          </a:p>
          <a:p>
            <a:pPr algn="l"/>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Contacts</a:t>
            </a:r>
          </a:p>
        </p:txBody>
      </p:sp>
    </p:spTree>
    <p:extLst>
      <p:ext uri="{BB962C8B-B14F-4D97-AF65-F5344CB8AC3E}">
        <p14:creationId xmlns:p14="http://schemas.microsoft.com/office/powerpoint/2010/main" val="1024902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r>
              <a:rPr lang="en-US" sz="5400" dirty="0">
                <a:solidFill>
                  <a:srgbClr val="00685E"/>
                </a:solidFill>
                <a:latin typeface="Franklin Gothic Demi" panose="020B0703020102020204" pitchFamily="34" charset="0"/>
                <a:ea typeface="Franklin Gothic Heavy" charset="0"/>
                <a:cs typeface="Franklin Gothic Heavy" charset="0"/>
              </a:rPr>
              <a:t>Thank you for your time!</a:t>
            </a:r>
          </a:p>
        </p:txBody>
      </p:sp>
    </p:spTree>
    <p:extLst>
      <p:ext uri="{BB962C8B-B14F-4D97-AF65-F5344CB8AC3E}">
        <p14:creationId xmlns:p14="http://schemas.microsoft.com/office/powerpoint/2010/main" val="3316960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en-US" sz="10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Show respect for others</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Practice self-care</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What is said in the training stays in the training</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Ask questions!</a:t>
            </a:r>
          </a:p>
          <a:p>
            <a:pPr marL="457200" indent="-457200" algn="l">
              <a:spcBef>
                <a:spcPts val="600"/>
              </a:spcBef>
              <a:buFont typeface="Arial" charset="0"/>
              <a:buChar char="•"/>
            </a:pPr>
            <a:endParaRPr lang="en-US" sz="2800" b="1" dirty="0">
              <a:solidFill>
                <a:srgbClr val="00685E"/>
              </a:solidFill>
              <a:latin typeface="Franklin Gothic Book"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Ground Rules</a:t>
            </a:r>
          </a:p>
        </p:txBody>
      </p:sp>
    </p:spTree>
    <p:extLst>
      <p:ext uri="{BB962C8B-B14F-4D97-AF65-F5344CB8AC3E}">
        <p14:creationId xmlns:p14="http://schemas.microsoft.com/office/powerpoint/2010/main" val="3753296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92028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i="1" dirty="0">
                <a:solidFill>
                  <a:srgbClr val="00685E"/>
                </a:solidFill>
                <a:latin typeface="Franklin Gothic Book" panose="020B0503020102020204" pitchFamily="34" charset="0"/>
              </a:rPr>
              <a:t>“No person in the United States shall, on the basis of sex, be excluded from participation in, be denied the benefits of, or be subjected to discrimination under any education program or activity receiving federal financial assistance.”</a:t>
            </a:r>
          </a:p>
          <a:p>
            <a:br>
              <a:rPr lang="en-US" sz="3000" i="1" dirty="0">
                <a:solidFill>
                  <a:srgbClr val="00685E"/>
                </a:solidFill>
                <a:latin typeface="Franklin Gothic Book" panose="020B0503020102020204" pitchFamily="34" charset="0"/>
              </a:rPr>
            </a:br>
            <a:r>
              <a:rPr lang="en-US" sz="3000" i="1" dirty="0">
                <a:solidFill>
                  <a:srgbClr val="00685E"/>
                </a:solidFill>
                <a:latin typeface="Franklin Gothic Book" panose="020B0503020102020204" pitchFamily="34" charset="0"/>
              </a:rPr>
              <a:t>				</a:t>
            </a:r>
            <a:r>
              <a:rPr lang="en-US" sz="2400" i="1" dirty="0">
                <a:solidFill>
                  <a:srgbClr val="00685E"/>
                </a:solidFill>
                <a:latin typeface="Franklin Gothic Book" panose="020B0503020102020204" pitchFamily="34" charset="0"/>
              </a:rPr>
              <a:t>Education Amendments of 1972</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Title IX – The Basics</a:t>
            </a:r>
          </a:p>
        </p:txBody>
      </p:sp>
    </p:spTree>
    <p:extLst>
      <p:ext uri="{BB962C8B-B14F-4D97-AF65-F5344CB8AC3E}">
        <p14:creationId xmlns:p14="http://schemas.microsoft.com/office/powerpoint/2010/main" val="3146881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Title IX:</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gender discrimination</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harassment</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violence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discrimination against pregnant and parenting students and employees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does it mean?</a:t>
            </a:r>
          </a:p>
        </p:txBody>
      </p:sp>
    </p:spTree>
    <p:extLst>
      <p:ext uri="{BB962C8B-B14F-4D97-AF65-F5344CB8AC3E}">
        <p14:creationId xmlns:p14="http://schemas.microsoft.com/office/powerpoint/2010/main" val="383186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Gender Discrimination</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Unfavorable treatment of a person based on that person’s sex, gender identity or expression, sexual orientation or pregnancy. Prohibited gender-based discrimination includes sexual harassment.</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1928636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Harassment</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A form of discrimination consisting of unwelcome, gender-based verbal, written, electronic and/or physical conduct.</a:t>
            </a:r>
            <a:endParaRPr lang="en-US" sz="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1332498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Harassment</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Two types under Title IX:</a:t>
            </a:r>
          </a:p>
          <a:p>
            <a:pPr algn="l">
              <a:spcBef>
                <a:spcPts val="600"/>
              </a:spcBef>
            </a:pPr>
            <a:r>
              <a:rPr lang="en-US" sz="2800" b="1" dirty="0">
                <a:solidFill>
                  <a:srgbClr val="00685E"/>
                </a:solidFill>
                <a:latin typeface="Franklin Gothic Book" panose="020B0503020102020204" pitchFamily="34" charset="0"/>
                <a:ea typeface="Franklin Gothic Book" charset="0"/>
                <a:cs typeface="Calibri" panose="020F0502020204030204" pitchFamily="34" charset="0"/>
              </a:rPr>
              <a:t>1. Quid Pro Quo: </a:t>
            </a:r>
            <a:r>
              <a:rPr lang="en-US" sz="2800" dirty="0">
                <a:solidFill>
                  <a:srgbClr val="00685E"/>
                </a:solidFill>
                <a:latin typeface="Franklin Gothic Book" panose="020B0503020102020204" pitchFamily="34" charset="0"/>
                <a:ea typeface="Franklin Gothic Medium" charset="0"/>
                <a:cs typeface="Franklin Gothic Medium" charset="0"/>
              </a:rPr>
              <a:t>A school employee conditioning the provision of an aid, benefit, or service of the school on an individual’s participation in unwelcome sexual conduct</a:t>
            </a:r>
          </a:p>
          <a:p>
            <a:pPr marL="457200" indent="-457200" algn="l">
              <a:spcBef>
                <a:spcPts val="600"/>
              </a:spcBef>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4180341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79d5a41-fd24-4728-baf2-85a0d3f2f393">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92B666D02A05940894A610EEB383010" ma:contentTypeVersion="6" ma:contentTypeDescription="Create a new document." ma:contentTypeScope="" ma:versionID="eceb3a007be1f69c04c856e499cabb77">
  <xsd:schema xmlns:xsd="http://www.w3.org/2001/XMLSchema" xmlns:xs="http://www.w3.org/2001/XMLSchema" xmlns:p="http://schemas.microsoft.com/office/2006/metadata/properties" xmlns:ns2="ddb3eafc-52f3-4033-906c-464e8c2aa2f4" xmlns:ns3="779d5a41-fd24-4728-baf2-85a0d3f2f393" targetNamespace="http://schemas.microsoft.com/office/2006/metadata/properties" ma:root="true" ma:fieldsID="013a8d37fe9c70ed7e576c161c092065" ns2:_="" ns3:_="">
    <xsd:import namespace="ddb3eafc-52f3-4033-906c-464e8c2aa2f4"/>
    <xsd:import namespace="779d5a41-fd24-4728-baf2-85a0d3f2f39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b3eafc-52f3-4033-906c-464e8c2aa2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9d5a41-fd24-4728-baf2-85a0d3f2f3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AF6E4F-449E-4CE5-95B3-BE123BB57AA4}">
  <ds:schemaRefs>
    <ds:schemaRef ds:uri="http://schemas.microsoft.com/office/2006/metadata/properties"/>
    <ds:schemaRef ds:uri="http://schemas.microsoft.com/office/infopath/2007/PartnerControls"/>
    <ds:schemaRef ds:uri="779d5a41-fd24-4728-baf2-85a0d3f2f393"/>
  </ds:schemaRefs>
</ds:datastoreItem>
</file>

<file path=customXml/itemProps2.xml><?xml version="1.0" encoding="utf-8"?>
<ds:datastoreItem xmlns:ds="http://schemas.openxmlformats.org/officeDocument/2006/customXml" ds:itemID="{5AE36678-3FA3-4FD7-AF62-4AE77DBE8B40}">
  <ds:schemaRefs>
    <ds:schemaRef ds:uri="http://schemas.microsoft.com/sharepoint/v3/contenttype/forms"/>
  </ds:schemaRefs>
</ds:datastoreItem>
</file>

<file path=customXml/itemProps3.xml><?xml version="1.0" encoding="utf-8"?>
<ds:datastoreItem xmlns:ds="http://schemas.openxmlformats.org/officeDocument/2006/customXml" ds:itemID="{973B3354-A8E9-4D2A-9473-5AE800F3F4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b3eafc-52f3-4033-906c-464e8c2aa2f4"/>
    <ds:schemaRef ds:uri="779d5a41-fd24-4728-baf2-85a0d3f2f3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5241</TotalTime>
  <Words>1417</Words>
  <Application>Microsoft Office PowerPoint</Application>
  <PresentationFormat>Widescreen</PresentationFormat>
  <Paragraphs>216</Paragraphs>
  <Slides>31</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Franklin Gothic Book</vt:lpstr>
      <vt:lpstr>Franklin Gothic Demi</vt:lpstr>
      <vt:lpstr>Franklin Gothic Heavy</vt:lpstr>
      <vt:lpstr>Franklin Gothic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Shoreline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Evans</dc:creator>
  <cp:lastModifiedBy>Patricia Lovely</cp:lastModifiedBy>
  <cp:revision>254</cp:revision>
  <cp:lastPrinted>2020-02-10T22:21:00Z</cp:lastPrinted>
  <dcterms:created xsi:type="dcterms:W3CDTF">2016-09-08T18:39:25Z</dcterms:created>
  <dcterms:modified xsi:type="dcterms:W3CDTF">2024-07-30T20:45:09Z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0x010100892B666D02A05940894A610EEB383010</vt:lpwstr>
  </property>
  <property fmtid="{D5CDD505-2E9C-101B-9397-08002B2CF9AE}" pid="3" name="xd_ProgID">
    <vt:lpwstr/>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y fmtid="{D5CDD505-2E9C-101B-9397-08002B2CF9AE}" pid="9" name="TriggerFlowInfo">
    <vt:lpwstr/>
  </property>
  <property fmtid="{D5CDD505-2E9C-101B-9397-08002B2CF9AE}" pid="10" name="xd_Signature">
    <vt:bool>false</vt:bool>
  </property>
</Properties>
</file>