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5"/>
  </p:notesMasterIdLst>
  <p:sldIdLst>
    <p:sldId id="288" r:id="rId5"/>
    <p:sldId id="325" r:id="rId6"/>
    <p:sldId id="291" r:id="rId7"/>
    <p:sldId id="295" r:id="rId8"/>
    <p:sldId id="297" r:id="rId9"/>
    <p:sldId id="299" r:id="rId10"/>
    <p:sldId id="339" r:id="rId11"/>
    <p:sldId id="340" r:id="rId12"/>
    <p:sldId id="344" r:id="rId13"/>
    <p:sldId id="341" r:id="rId14"/>
    <p:sldId id="345" r:id="rId15"/>
    <p:sldId id="346" r:id="rId16"/>
    <p:sldId id="347" r:id="rId17"/>
    <p:sldId id="348" r:id="rId18"/>
    <p:sldId id="302" r:id="rId19"/>
    <p:sldId id="349" r:id="rId20"/>
    <p:sldId id="350" r:id="rId21"/>
    <p:sldId id="318" r:id="rId22"/>
    <p:sldId id="343" r:id="rId23"/>
    <p:sldId id="342" r:id="rId24"/>
  </p:sldIdLst>
  <p:sldSz cx="12192000" cy="6858000"/>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85E"/>
    <a:srgbClr val="FFB500"/>
    <a:srgbClr val="43B02A"/>
    <a:srgbClr val="00B0B9"/>
    <a:srgbClr val="00629B"/>
    <a:srgbClr val="DC4405"/>
    <a:srgbClr val="929292"/>
    <a:srgbClr val="DFDFDF"/>
    <a:srgbClr val="007E7B"/>
    <a:srgbClr val="D7E35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4"/>
    <p:restoredTop sz="95370" autoAdjust="0"/>
  </p:normalViewPr>
  <p:slideViewPr>
    <p:cSldViewPr snapToGrid="0" snapToObjects="1">
      <p:cViewPr varScale="1">
        <p:scale>
          <a:sx n="108" d="100"/>
          <a:sy n="108" d="100"/>
        </p:scale>
        <p:origin x="672" y="7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B63442F2-8DE6-E747-89AD-8EA2E4B091F6}" type="datetimeFigureOut">
              <a:rPr lang="en-US" smtClean="0"/>
              <a:t>7/30/2024</a:t>
            </a:fld>
            <a:endParaRPr lang="en-US"/>
          </a:p>
        </p:txBody>
      </p:sp>
      <p:sp>
        <p:nvSpPr>
          <p:cNvPr id="4" name="Slide Image Placeholder 3"/>
          <p:cNvSpPr>
            <a:spLocks noGrp="1" noRot="1" noChangeAspect="1"/>
          </p:cNvSpPr>
          <p:nvPr>
            <p:ph type="sldImg" idx="2"/>
          </p:nvPr>
        </p:nvSpPr>
        <p:spPr>
          <a:xfrm>
            <a:off x="330200" y="696913"/>
            <a:ext cx="61976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0BF15AA0-0AB1-4D47-AB11-A5717F969931}" type="slidenum">
              <a:rPr lang="en-US" smtClean="0"/>
              <a:t>‹#›</a:t>
            </a:fld>
            <a:endParaRPr lang="en-US"/>
          </a:p>
        </p:txBody>
      </p:sp>
    </p:spTree>
    <p:extLst>
      <p:ext uri="{BB962C8B-B14F-4D97-AF65-F5344CB8AC3E}">
        <p14:creationId xmlns:p14="http://schemas.microsoft.com/office/powerpoint/2010/main" val="209753926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BF15AA0-0AB1-4D47-AB11-A5717F969931}" type="slidenum">
              <a:rPr lang="en-US" smtClean="0"/>
              <a:t>2</a:t>
            </a:fld>
            <a:endParaRPr lang="en-US"/>
          </a:p>
        </p:txBody>
      </p:sp>
    </p:spTree>
    <p:extLst>
      <p:ext uri="{BB962C8B-B14F-4D97-AF65-F5344CB8AC3E}">
        <p14:creationId xmlns:p14="http://schemas.microsoft.com/office/powerpoint/2010/main" val="2032557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My name is Tricia Lovely. I prefer she/her pronouns. I’m the Title IX / EEO Coordinator. My role is to oversee the College’s response to reports of sexual misconduct and other forms of discrimination to protect the rights of students and employees to learn and work in an safe environment.</a:t>
            </a:r>
          </a:p>
        </p:txBody>
      </p:sp>
      <p:sp>
        <p:nvSpPr>
          <p:cNvPr id="4" name="Slide Number Placeholder 3"/>
          <p:cNvSpPr>
            <a:spLocks noGrp="1"/>
          </p:cNvSpPr>
          <p:nvPr>
            <p:ph type="sldNum" sz="quarter" idx="5"/>
          </p:nvPr>
        </p:nvSpPr>
        <p:spPr/>
        <p:txBody>
          <a:bodyPr/>
          <a:lstStyle/>
          <a:p>
            <a:fld id="{0BF15AA0-0AB1-4D47-AB11-A5717F969931}" type="slidenum">
              <a:rPr lang="en-US" smtClean="0"/>
              <a:t>3</a:t>
            </a:fld>
            <a:endParaRPr lang="en-US"/>
          </a:p>
        </p:txBody>
      </p:sp>
    </p:spTree>
    <p:extLst>
      <p:ext uri="{BB962C8B-B14F-4D97-AF65-F5344CB8AC3E}">
        <p14:creationId xmlns:p14="http://schemas.microsoft.com/office/powerpoint/2010/main" val="14819883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In other words, Title IX requires gender equity in all educational programs receiving federal funding. Title IX is often associated with athletics, because it began as way to ensure equal opportunities for male and female students to participate in athletic programs. It has since come to encompass every aspect of education in the United States.</a:t>
            </a:r>
          </a:p>
          <a:p>
            <a:endParaRPr lang="en-US" dirty="0"/>
          </a:p>
        </p:txBody>
      </p:sp>
      <p:sp>
        <p:nvSpPr>
          <p:cNvPr id="4" name="Slide Number Placeholder 3"/>
          <p:cNvSpPr>
            <a:spLocks noGrp="1"/>
          </p:cNvSpPr>
          <p:nvPr>
            <p:ph type="sldNum" sz="quarter" idx="5"/>
          </p:nvPr>
        </p:nvSpPr>
        <p:spPr/>
        <p:txBody>
          <a:bodyPr/>
          <a:lstStyle/>
          <a:p>
            <a:fld id="{0BF15AA0-0AB1-4D47-AB11-A5717F969931}" type="slidenum">
              <a:rPr lang="en-US" smtClean="0"/>
              <a:t>5</a:t>
            </a:fld>
            <a:endParaRPr lang="en-US"/>
          </a:p>
        </p:txBody>
      </p:sp>
    </p:spTree>
    <p:extLst>
      <p:ext uri="{BB962C8B-B14F-4D97-AF65-F5344CB8AC3E}">
        <p14:creationId xmlns:p14="http://schemas.microsoft.com/office/powerpoint/2010/main" val="39088673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2105039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4167982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426340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30474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83631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33E1C13-15FC-374D-9C36-50A661CBE717}" type="datetimeFigureOut">
              <a:rPr lang="en-US" smtClean="0"/>
              <a:t>7/30/2024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2466783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33E1C13-15FC-374D-9C36-50A661CBE717}" type="datetimeFigureOut">
              <a:rPr lang="en-US" smtClean="0"/>
              <a:t>7/30/2024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281724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33E1C13-15FC-374D-9C36-50A661CBE717}" type="datetimeFigureOut">
              <a:rPr lang="en-US" smtClean="0"/>
              <a:t>7/30/2024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3828487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E1C13-15FC-374D-9C36-50A661CBE717}" type="datetimeFigureOut">
              <a:rPr lang="en-US" smtClean="0"/>
              <a:t>7/30/2024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172767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3E1C13-15FC-374D-9C36-50A661CBE717}" type="datetimeFigureOut">
              <a:rPr lang="en-US" smtClean="0"/>
              <a:t>7/30/2024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965483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3E1C13-15FC-374D-9C36-50A661CBE717}" type="datetimeFigureOut">
              <a:rPr lang="en-US" smtClean="0"/>
              <a:t>7/30/2024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3479502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3E1C13-15FC-374D-9C36-50A661CBE717}" type="datetimeFigureOut">
              <a:rPr lang="en-US" smtClean="0"/>
              <a:t>7/30/2024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C652D5-DF1F-AA42-8800-59B6D4D80B2D}" type="slidenum">
              <a:rPr lang="en-US" smtClean="0"/>
              <a:t>‹#›</a:t>
            </a:fld>
            <a:endParaRPr lang="en-US"/>
          </a:p>
        </p:txBody>
      </p:sp>
    </p:spTree>
    <p:extLst>
      <p:ext uri="{BB962C8B-B14F-4D97-AF65-F5344CB8AC3E}">
        <p14:creationId xmlns:p14="http://schemas.microsoft.com/office/powerpoint/2010/main" val="5021473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splcenter.org/sites/default/files/soc_bystander_intervention_guide_web_final.pdf" TargetMode="External"/><Relationship Id="rId7" Type="http://schemas.openxmlformats.org/officeDocument/2006/relationships/hyperlink" Target="https://www.ihollaback.org/bystander-resources/"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s://stepupprogram.org/" TargetMode="External"/><Relationship Id="rId5" Type="http://schemas.openxmlformats.org/officeDocument/2006/relationships/hyperlink" Target="https://www.nsvrc.org/sites/default/files/2013-09/publications_nsvrc_guide_engaging-bystanders-prevent-sexual-violence_0.pdf" TargetMode="External"/><Relationship Id="rId4" Type="http://schemas.openxmlformats.org/officeDocument/2006/relationships/hyperlink" Target="https://www.splcenter.org/sites/default/files/d6_legacy_files/downloads/publication/splcspeak_up_handbook_0.pdf" TargetMode="Externa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youtu.be/NNDZfZ7KYNs"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p:nvSpPr>
        <p:spPr>
          <a:xfrm>
            <a:off x="0" y="1128650"/>
            <a:ext cx="12192000" cy="460659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Title 1"/>
          <p:cNvSpPr txBox="1">
            <a:spLocks/>
          </p:cNvSpPr>
          <p:nvPr/>
        </p:nvSpPr>
        <p:spPr>
          <a:xfrm>
            <a:off x="1527356" y="1492116"/>
            <a:ext cx="9144000" cy="217315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5400" dirty="0">
              <a:solidFill>
                <a:schemeClr val="bg1"/>
              </a:solidFill>
              <a:latin typeface="Franklin Gothic Heavy" charset="0"/>
              <a:ea typeface="Franklin Gothic Heavy" charset="0"/>
              <a:cs typeface="Franklin Gothic Heavy" charset="0"/>
            </a:endParaRPr>
          </a:p>
          <a:p>
            <a:r>
              <a:rPr lang="en-US" sz="5400" dirty="0">
                <a:solidFill>
                  <a:srgbClr val="00685E"/>
                </a:solidFill>
                <a:latin typeface="Franklin Gothic Heavy" charset="0"/>
                <a:ea typeface="Franklin Gothic Heavy" charset="0"/>
                <a:cs typeface="Franklin Gothic Heavy" charset="0"/>
              </a:rPr>
              <a:t>Bystander Intervention Workshop</a:t>
            </a:r>
          </a:p>
          <a:p>
            <a:endParaRPr lang="en-US" sz="2400" dirty="0">
              <a:solidFill>
                <a:srgbClr val="00685E"/>
              </a:solidFill>
              <a:latin typeface="Franklin Gothic Heavy" charset="0"/>
              <a:ea typeface="Franklin Gothic Heavy" charset="0"/>
              <a:cs typeface="Franklin Gothic Heavy" charset="0"/>
            </a:endParaRPr>
          </a:p>
          <a:p>
            <a:endParaRPr lang="en-US" sz="1800" dirty="0">
              <a:solidFill>
                <a:schemeClr val="bg1"/>
              </a:solidFill>
              <a:latin typeface="Franklin Gothic Demi" panose="020B0703020102020204" pitchFamily="34" charset="0"/>
              <a:ea typeface="Franklin Gothic Heavy" charset="0"/>
              <a:cs typeface="Franklin Gothic Heavy" charset="0"/>
            </a:endParaRPr>
          </a:p>
          <a:p>
            <a:r>
              <a:rPr lang="en-US" sz="1800" i="1" dirty="0">
                <a:solidFill>
                  <a:srgbClr val="00685E"/>
                </a:solidFill>
                <a:latin typeface="Franklin Gothic Demi" panose="020B0703020102020204" pitchFamily="34" charset="0"/>
                <a:ea typeface="Franklin Gothic Heavy" charset="0"/>
                <a:cs typeface="Franklin Gothic Heavy" charset="0"/>
              </a:rPr>
              <a:t>Presented by </a:t>
            </a:r>
          </a:p>
          <a:p>
            <a:r>
              <a:rPr lang="en-US" sz="1800" i="1" dirty="0">
                <a:solidFill>
                  <a:srgbClr val="00685E"/>
                </a:solidFill>
                <a:latin typeface="Franklin Gothic Demi" panose="020B0703020102020204" pitchFamily="34" charset="0"/>
                <a:ea typeface="Franklin Gothic Heavy" charset="0"/>
                <a:cs typeface="Franklin Gothic Heavy" charset="0"/>
              </a:rPr>
              <a:t>Tricia Lovely</a:t>
            </a:r>
          </a:p>
          <a:p>
            <a:r>
              <a:rPr lang="en-US" sz="1800" i="1" dirty="0">
                <a:solidFill>
                  <a:srgbClr val="00685E"/>
                </a:solidFill>
                <a:latin typeface="Franklin Gothic Demi" panose="020B0703020102020204" pitchFamily="34" charset="0"/>
                <a:ea typeface="Franklin Gothic Heavy" charset="0"/>
                <a:cs typeface="Franklin Gothic Heavy" charset="0"/>
              </a:rPr>
              <a:t>Title IX / EEO Coordinator</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4400" y="7557636"/>
            <a:ext cx="532187" cy="411236"/>
          </a:xfrm>
          <a:prstGeom prst="rect">
            <a:avLst/>
          </a:prstGeom>
        </p:spPr>
      </p:pic>
      <p:pic>
        <p:nvPicPr>
          <p:cNvPr id="1026" name="Picture 2" descr="logo in color">
            <a:extLst>
              <a:ext uri="{FF2B5EF4-FFF2-40B4-BE49-F238E27FC236}">
                <a16:creationId xmlns:a16="http://schemas.microsoft.com/office/drawing/2014/main" id="{3E783B34-8F71-4105-99A6-5FB20AB4650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70384" y="4494471"/>
            <a:ext cx="2057943" cy="15880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82955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13206"/>
            <a:ext cx="8553691" cy="3999819"/>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dirty="0">
                <a:solidFill>
                  <a:srgbClr val="00685E"/>
                </a:solidFill>
                <a:latin typeface="Franklin Gothic Book" panose="020B0503020102020204" pitchFamily="34" charset="0"/>
                <a:ea typeface="Franklin Gothic Book" charset="0"/>
                <a:cs typeface="Franklin Gothic Book" charset="0"/>
              </a:rPr>
              <a:t>Always </a:t>
            </a:r>
            <a:r>
              <a:rPr lang="en-US" sz="2800" u="sng" dirty="0">
                <a:solidFill>
                  <a:srgbClr val="00685E"/>
                </a:solidFill>
                <a:latin typeface="Franklin Gothic Book" panose="020B0503020102020204" pitchFamily="34" charset="0"/>
                <a:ea typeface="Franklin Gothic Book" charset="0"/>
                <a:cs typeface="Franklin Gothic Book" charset="0"/>
              </a:rPr>
              <a:t>assess</a:t>
            </a:r>
            <a:r>
              <a:rPr lang="en-US" sz="2800" dirty="0">
                <a:solidFill>
                  <a:srgbClr val="00685E"/>
                </a:solidFill>
                <a:latin typeface="Franklin Gothic Book" panose="020B0503020102020204" pitchFamily="34" charset="0"/>
                <a:ea typeface="Franklin Gothic Book" charset="0"/>
                <a:cs typeface="Franklin Gothic Book" charset="0"/>
              </a:rPr>
              <a:t> the situation! Ask yourself:</a:t>
            </a:r>
          </a:p>
          <a:p>
            <a:pPr marL="457200" indent="-457200" algn="l">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Is intervention needed? (If it were me or someone I love in this situation, would I want someone to help?)</a:t>
            </a:r>
          </a:p>
          <a:p>
            <a:pPr marL="457200" indent="-457200" algn="l">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Am I risking my safety if I intervene directly?</a:t>
            </a:r>
          </a:p>
          <a:p>
            <a:pPr marL="457200" indent="-457200" algn="l">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How likely is it to escalate the situation if I intervene?</a:t>
            </a:r>
          </a:p>
          <a:p>
            <a:pPr marL="457200" indent="-457200" algn="l">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What is my goal in intervening in this situation?</a:t>
            </a:r>
          </a:p>
          <a:p>
            <a:pPr marL="457200" indent="-457200" algn="l">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What strategy is most appropriate for the situation?</a:t>
            </a:r>
          </a:p>
          <a:p>
            <a:pPr algn="l"/>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b="1"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65263" cy="116668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a:solidFill>
                  <a:srgbClr val="00685E"/>
                </a:solidFill>
                <a:latin typeface="Franklin Gothic Demi" panose="020B0703020102020204" pitchFamily="34" charset="0"/>
                <a:ea typeface="Franklin Gothic Heavy" charset="0"/>
                <a:cs typeface="Franklin Gothic Heavy" charset="0"/>
              </a:rPr>
              <a:t>Before intervening…</a:t>
            </a:r>
          </a:p>
        </p:txBody>
      </p:sp>
    </p:spTree>
    <p:extLst>
      <p:ext uri="{BB962C8B-B14F-4D97-AF65-F5344CB8AC3E}">
        <p14:creationId xmlns:p14="http://schemas.microsoft.com/office/powerpoint/2010/main" val="5692783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13206"/>
            <a:ext cx="8553691" cy="3999819"/>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Aft>
                <a:spcPts val="600"/>
              </a:spcAft>
            </a:pPr>
            <a:r>
              <a:rPr lang="en-US" sz="2800" b="1" u="sng" dirty="0">
                <a:solidFill>
                  <a:srgbClr val="00685E"/>
                </a:solidFill>
                <a:latin typeface="Franklin Gothic Book" panose="020B0503020102020204" pitchFamily="34" charset="0"/>
                <a:ea typeface="Franklin Gothic Book" charset="0"/>
                <a:cs typeface="Franklin Gothic Book" charset="0"/>
              </a:rPr>
              <a:t>DIRECT</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Confront the person engaged in the behavior verbally</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Ask the person who is being harmed if they need help</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Engage other bystanders to help</a:t>
            </a: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b="1"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65263" cy="116668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a:solidFill>
                  <a:srgbClr val="00685E"/>
                </a:solidFill>
                <a:latin typeface="Franklin Gothic Demi" panose="020B0703020102020204" pitchFamily="34" charset="0"/>
                <a:ea typeface="Franklin Gothic Heavy" charset="0"/>
                <a:cs typeface="Franklin Gothic Heavy" charset="0"/>
              </a:rPr>
              <a:t>Intervention strategies:</a:t>
            </a:r>
          </a:p>
        </p:txBody>
      </p:sp>
    </p:spTree>
    <p:extLst>
      <p:ext uri="{BB962C8B-B14F-4D97-AF65-F5344CB8AC3E}">
        <p14:creationId xmlns:p14="http://schemas.microsoft.com/office/powerpoint/2010/main" val="3057235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13206"/>
            <a:ext cx="8553691" cy="3999819"/>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Aft>
                <a:spcPts val="600"/>
              </a:spcAft>
            </a:pPr>
            <a:r>
              <a:rPr lang="en-US" sz="2800" b="1" u="sng" dirty="0">
                <a:solidFill>
                  <a:srgbClr val="00685E"/>
                </a:solidFill>
                <a:latin typeface="Franklin Gothic Book" panose="020B0503020102020204" pitchFamily="34" charset="0"/>
                <a:ea typeface="Franklin Gothic Book" charset="0"/>
                <a:cs typeface="Franklin Gothic Book" charset="0"/>
              </a:rPr>
              <a:t>DISTRACT</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Interrupt the situation</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Engage directly with the person who is being harmed – ask them for the time or for directions, pretend that you know them, etc.</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Engage directly with the harasser – tell them their car is being towed, spill a drink on them, etc.</a:t>
            </a: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b="1"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105982" y="857511"/>
            <a:ext cx="8565263" cy="116668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a:solidFill>
                  <a:srgbClr val="00685E"/>
                </a:solidFill>
                <a:latin typeface="Franklin Gothic Demi" panose="020B0703020102020204" pitchFamily="34" charset="0"/>
                <a:ea typeface="Franklin Gothic Heavy" charset="0"/>
                <a:cs typeface="Franklin Gothic Heavy" charset="0"/>
              </a:rPr>
              <a:t>Intervention strategies:</a:t>
            </a:r>
          </a:p>
        </p:txBody>
      </p:sp>
    </p:spTree>
    <p:extLst>
      <p:ext uri="{BB962C8B-B14F-4D97-AF65-F5344CB8AC3E}">
        <p14:creationId xmlns:p14="http://schemas.microsoft.com/office/powerpoint/2010/main" val="2087572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13206"/>
            <a:ext cx="8553691" cy="3999819"/>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Aft>
                <a:spcPts val="600"/>
              </a:spcAft>
            </a:pPr>
            <a:r>
              <a:rPr lang="en-US" sz="2800" b="1" u="sng" dirty="0">
                <a:solidFill>
                  <a:srgbClr val="00685E"/>
                </a:solidFill>
                <a:latin typeface="Franklin Gothic Book" panose="020B0503020102020204" pitchFamily="34" charset="0"/>
                <a:ea typeface="Franklin Gothic Book" charset="0"/>
                <a:cs typeface="Franklin Gothic Book" charset="0"/>
              </a:rPr>
              <a:t>DELEGATE</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Turn to a third party for help</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Tell the person “in charge” – in a restaurant or store, speak to the manager; on a bus, speak to the driver, etc.</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Contact emergency services if appropriate </a:t>
            </a: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b="1"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105982" y="857511"/>
            <a:ext cx="8565263" cy="116668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a:solidFill>
                  <a:srgbClr val="00685E"/>
                </a:solidFill>
                <a:latin typeface="Franklin Gothic Demi" panose="020B0703020102020204" pitchFamily="34" charset="0"/>
                <a:ea typeface="Franklin Gothic Heavy" charset="0"/>
                <a:cs typeface="Franklin Gothic Heavy" charset="0"/>
              </a:rPr>
              <a:t>Intervention strategies:</a:t>
            </a:r>
          </a:p>
        </p:txBody>
      </p:sp>
    </p:spTree>
    <p:extLst>
      <p:ext uri="{BB962C8B-B14F-4D97-AF65-F5344CB8AC3E}">
        <p14:creationId xmlns:p14="http://schemas.microsoft.com/office/powerpoint/2010/main" val="32970481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13206"/>
            <a:ext cx="8553691" cy="3999819"/>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Aft>
                <a:spcPts val="600"/>
              </a:spcAft>
            </a:pPr>
            <a:r>
              <a:rPr lang="en-US" sz="2800" dirty="0">
                <a:solidFill>
                  <a:srgbClr val="00685E"/>
                </a:solidFill>
                <a:latin typeface="Franklin Gothic Book" panose="020B0503020102020204" pitchFamily="34" charset="0"/>
                <a:ea typeface="Franklin Gothic Book" charset="0"/>
                <a:cs typeface="Franklin Gothic Book" charset="0"/>
              </a:rPr>
              <a:t>These strategies don’t involve interrupting the situation, but can still be helpful:</a:t>
            </a:r>
          </a:p>
          <a:p>
            <a:pPr marL="457200" indent="-457200" algn="l">
              <a:spcAft>
                <a:spcPts val="600"/>
              </a:spcAft>
              <a:buFont typeface="Arial" panose="020B0604020202020204" pitchFamily="34" charset="0"/>
              <a:buChar char="•"/>
            </a:pPr>
            <a:r>
              <a:rPr lang="en-US" sz="2800" u="sng" dirty="0">
                <a:solidFill>
                  <a:srgbClr val="00685E"/>
                </a:solidFill>
                <a:latin typeface="Franklin Gothic Book" panose="020B0503020102020204" pitchFamily="34" charset="0"/>
                <a:ea typeface="Franklin Gothic Book" charset="0"/>
                <a:cs typeface="Franklin Gothic Book" charset="0"/>
              </a:rPr>
              <a:t>DELAY</a:t>
            </a:r>
            <a:r>
              <a:rPr lang="en-US" sz="2800" dirty="0">
                <a:solidFill>
                  <a:srgbClr val="00685E"/>
                </a:solidFill>
                <a:latin typeface="Franklin Gothic Book" panose="020B0503020102020204" pitchFamily="34" charset="0"/>
                <a:ea typeface="Franklin Gothic Book" charset="0"/>
                <a:cs typeface="Franklin Gothic Book" charset="0"/>
              </a:rPr>
              <a:t> – Approach the person who was harmed afterward to offer support and assistance.</a:t>
            </a:r>
          </a:p>
          <a:p>
            <a:pPr marL="457200" indent="-457200" algn="l">
              <a:spcAft>
                <a:spcPts val="600"/>
              </a:spcAft>
              <a:buFont typeface="Arial" panose="020B0604020202020204" pitchFamily="34" charset="0"/>
              <a:buChar char="•"/>
            </a:pPr>
            <a:r>
              <a:rPr lang="en-US" sz="2800" u="sng" dirty="0">
                <a:solidFill>
                  <a:srgbClr val="00685E"/>
                </a:solidFill>
                <a:latin typeface="Franklin Gothic Book" panose="020B0503020102020204" pitchFamily="34" charset="0"/>
                <a:ea typeface="Franklin Gothic Book" charset="0"/>
                <a:cs typeface="Franklin Gothic Book" charset="0"/>
              </a:rPr>
              <a:t>DOCUMENT</a:t>
            </a:r>
            <a:r>
              <a:rPr lang="en-US" sz="2800" dirty="0">
                <a:solidFill>
                  <a:srgbClr val="00685E"/>
                </a:solidFill>
                <a:latin typeface="Franklin Gothic Book" panose="020B0503020102020204" pitchFamily="34" charset="0"/>
                <a:ea typeface="Franklin Gothic Book" charset="0"/>
                <a:cs typeface="Franklin Gothic Book" charset="0"/>
              </a:rPr>
              <a:t> – Record the incident. Keep a safe distance. If possible, ask the person who was harmed what they would like done with the recording.</a:t>
            </a: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b="1"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105982" y="857511"/>
            <a:ext cx="8565263" cy="116668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a:solidFill>
                  <a:srgbClr val="00685E"/>
                </a:solidFill>
                <a:latin typeface="Franklin Gothic Demi" panose="020B0703020102020204" pitchFamily="34" charset="0"/>
                <a:ea typeface="Franklin Gothic Heavy" charset="0"/>
                <a:cs typeface="Franklin Gothic Heavy" charset="0"/>
              </a:rPr>
              <a:t>Other ways to intervene:</a:t>
            </a:r>
          </a:p>
        </p:txBody>
      </p:sp>
    </p:spTree>
    <p:extLst>
      <p:ext uri="{BB962C8B-B14F-4D97-AF65-F5344CB8AC3E}">
        <p14:creationId xmlns:p14="http://schemas.microsoft.com/office/powerpoint/2010/main" val="38544274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898900"/>
            <a:ext cx="8553691" cy="3782981"/>
          </a:xfrm>
          <a:prstGeom prst="rect">
            <a:avLst/>
          </a:prstGeom>
        </p:spPr>
        <p:txBody>
          <a:bodyPr vert="horz" lIns="91440" tIns="45720" rIns="91440" bIns="45720" rtlCol="0" anchor="t" anchorCtr="0">
            <a:normAutofit fontScale="92500"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2400" dirty="0">
                <a:solidFill>
                  <a:srgbClr val="00685E"/>
                </a:solidFill>
                <a:latin typeface="Franklin Gothic Book" charset="0"/>
                <a:ea typeface="Franklin Gothic Book" charset="0"/>
                <a:cs typeface="Franklin Gothic Book" charset="0"/>
              </a:rPr>
              <a:t>Scenario 1:</a:t>
            </a:r>
          </a:p>
          <a:p>
            <a:pPr algn="l">
              <a:spcBef>
                <a:spcPts val="600"/>
              </a:spcBef>
            </a:pPr>
            <a:r>
              <a:rPr lang="en-US" sz="2400" dirty="0">
                <a:solidFill>
                  <a:srgbClr val="00685E"/>
                </a:solidFill>
                <a:latin typeface="Franklin Gothic Book" charset="0"/>
                <a:ea typeface="Franklin Gothic Book" charset="0"/>
                <a:cs typeface="Franklin Gothic Book" charset="0"/>
              </a:rPr>
              <a:t>You are in a Zoom meeting at work. The discussion is getting heated and a female colleague says, in frustration: “You men never listen. You’re such jerks!”</a:t>
            </a:r>
          </a:p>
          <a:p>
            <a:pPr algn="l">
              <a:spcBef>
                <a:spcPts val="600"/>
              </a:spcBef>
            </a:pPr>
            <a:endParaRPr lang="en-US" sz="2400" dirty="0">
              <a:solidFill>
                <a:srgbClr val="00685E"/>
              </a:solidFill>
              <a:latin typeface="Franklin Gothic Book" charset="0"/>
              <a:ea typeface="Franklin Gothic Book" charset="0"/>
              <a:cs typeface="Franklin Gothic Book" charset="0"/>
            </a:endParaRPr>
          </a:p>
          <a:p>
            <a:pPr algn="l">
              <a:spcBef>
                <a:spcPts val="600"/>
              </a:spcBef>
            </a:pPr>
            <a:r>
              <a:rPr lang="en-US" sz="2400" dirty="0">
                <a:solidFill>
                  <a:srgbClr val="00685E"/>
                </a:solidFill>
                <a:latin typeface="Franklin Gothic Book" charset="0"/>
                <a:ea typeface="Franklin Gothic Book" charset="0"/>
                <a:cs typeface="Franklin Gothic Book" charset="0"/>
              </a:rPr>
              <a:t>•	Is this a situation where you might intervene?</a:t>
            </a:r>
          </a:p>
          <a:p>
            <a:pPr algn="l">
              <a:spcBef>
                <a:spcPts val="600"/>
              </a:spcBef>
            </a:pPr>
            <a:r>
              <a:rPr lang="en-US" sz="2400" dirty="0">
                <a:solidFill>
                  <a:srgbClr val="00685E"/>
                </a:solidFill>
                <a:latin typeface="Franklin Gothic Book" charset="0"/>
                <a:ea typeface="Franklin Gothic Book" charset="0"/>
                <a:cs typeface="Franklin Gothic Book" charset="0"/>
              </a:rPr>
              <a:t>•	What are the risks of intervening?</a:t>
            </a:r>
          </a:p>
          <a:p>
            <a:pPr algn="l">
              <a:spcBef>
                <a:spcPts val="600"/>
              </a:spcBef>
            </a:pPr>
            <a:r>
              <a:rPr lang="en-US" sz="2400" dirty="0">
                <a:solidFill>
                  <a:srgbClr val="00685E"/>
                </a:solidFill>
                <a:latin typeface="Franklin Gothic Book" charset="0"/>
                <a:ea typeface="Franklin Gothic Book" charset="0"/>
                <a:cs typeface="Franklin Gothic Book" charset="0"/>
              </a:rPr>
              <a:t>•	What is the downside of NOT intervening?</a:t>
            </a:r>
          </a:p>
          <a:p>
            <a:pPr algn="l">
              <a:spcBef>
                <a:spcPts val="600"/>
              </a:spcBef>
            </a:pPr>
            <a:r>
              <a:rPr lang="en-US" sz="2400" dirty="0">
                <a:solidFill>
                  <a:srgbClr val="00685E"/>
                </a:solidFill>
                <a:latin typeface="Franklin Gothic Book" charset="0"/>
                <a:ea typeface="Franklin Gothic Book" charset="0"/>
                <a:cs typeface="Franklin Gothic Book" charset="0"/>
              </a:rPr>
              <a:t>•	What would be your goal in intervening?</a:t>
            </a:r>
          </a:p>
          <a:p>
            <a:pPr algn="l">
              <a:spcBef>
                <a:spcPts val="600"/>
              </a:spcBef>
            </a:pPr>
            <a:r>
              <a:rPr lang="en-US" sz="2400" dirty="0">
                <a:solidFill>
                  <a:srgbClr val="00685E"/>
                </a:solidFill>
                <a:latin typeface="Franklin Gothic Book" charset="0"/>
                <a:ea typeface="Franklin Gothic Book" charset="0"/>
                <a:cs typeface="Franklin Gothic Book" charset="0"/>
              </a:rPr>
              <a:t>•	Do you decide to intervene? If so, which strategy to you use?</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083606" y="908022"/>
            <a:ext cx="9792478"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a:solidFill>
                  <a:srgbClr val="00685E"/>
                </a:solidFill>
                <a:latin typeface="Franklin Gothic Demi" panose="020B0703020102020204" pitchFamily="34" charset="0"/>
                <a:ea typeface="Franklin Gothic Heavy" charset="0"/>
                <a:cs typeface="Franklin Gothic Heavy" charset="0"/>
              </a:rPr>
              <a:t>Apply your knowledge</a:t>
            </a:r>
            <a:r>
              <a:rPr lang="en-US" sz="5400" dirty="0">
                <a:solidFill>
                  <a:srgbClr val="00685E"/>
                </a:solidFill>
                <a:latin typeface="Franklin Gothic Demi" panose="020B0703020102020204" pitchFamily="34" charset="0"/>
                <a:ea typeface="Franklin Gothic Heavy" charset="0"/>
                <a:cs typeface="Franklin Gothic Heavy" charset="0"/>
              </a:rPr>
              <a:t>:</a:t>
            </a:r>
          </a:p>
        </p:txBody>
      </p:sp>
    </p:spTree>
    <p:extLst>
      <p:ext uri="{BB962C8B-B14F-4D97-AF65-F5344CB8AC3E}">
        <p14:creationId xmlns:p14="http://schemas.microsoft.com/office/powerpoint/2010/main" val="42307029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24940" y="1650671"/>
            <a:ext cx="9159735" cy="4076170"/>
          </a:xfrm>
          <a:prstGeom prst="rect">
            <a:avLst/>
          </a:prstGeom>
        </p:spPr>
        <p:txBody>
          <a:bodyPr vert="horz" lIns="91440" tIns="45720" rIns="91440" bIns="45720" rtlCol="0" anchor="t" anchorCtr="0">
            <a:normAutofit fontScale="40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5000" dirty="0">
                <a:solidFill>
                  <a:srgbClr val="00685E"/>
                </a:solidFill>
                <a:latin typeface="Franklin Gothic Book" charset="0"/>
                <a:ea typeface="Franklin Gothic Book" charset="0"/>
                <a:cs typeface="Franklin Gothic Book" charset="0"/>
              </a:rPr>
              <a:t>Scenario 2:</a:t>
            </a:r>
          </a:p>
          <a:p>
            <a:pPr algn="l">
              <a:lnSpc>
                <a:spcPct val="134000"/>
              </a:lnSpc>
              <a:spcBef>
                <a:spcPts val="600"/>
              </a:spcBef>
            </a:pPr>
            <a:r>
              <a:rPr lang="en-US" sz="5000" dirty="0">
                <a:solidFill>
                  <a:srgbClr val="00685E"/>
                </a:solidFill>
                <a:latin typeface="Franklin Gothic Book" charset="0"/>
                <a:ea typeface="Franklin Gothic Book" charset="0"/>
                <a:cs typeface="Franklin Gothic Book" charset="0"/>
              </a:rPr>
              <a:t>You are walking through a crowd of students on the second floor of the FOSS Building. There is a group of students who appear to be of Asian descent wearing masks. Another student who does not appear to be of Asian descent says loudly enough for them to hear: “Why don’t you take your germs and go back to China?”</a:t>
            </a:r>
          </a:p>
          <a:p>
            <a:pPr algn="l">
              <a:spcBef>
                <a:spcPts val="600"/>
              </a:spcBef>
            </a:pPr>
            <a:endParaRPr lang="en-US" sz="5000" dirty="0">
              <a:solidFill>
                <a:srgbClr val="00685E"/>
              </a:solidFill>
              <a:latin typeface="Franklin Gothic Book" charset="0"/>
              <a:ea typeface="Franklin Gothic Book" charset="0"/>
              <a:cs typeface="Franklin Gothic Book" charset="0"/>
            </a:endParaRPr>
          </a:p>
          <a:p>
            <a:pPr algn="l">
              <a:spcBef>
                <a:spcPts val="600"/>
              </a:spcBef>
            </a:pPr>
            <a:r>
              <a:rPr lang="en-US" sz="5000" dirty="0">
                <a:solidFill>
                  <a:srgbClr val="00685E"/>
                </a:solidFill>
                <a:latin typeface="Franklin Gothic Book" charset="0"/>
                <a:ea typeface="Franklin Gothic Book" charset="0"/>
                <a:cs typeface="Franklin Gothic Book" charset="0"/>
              </a:rPr>
              <a:t>•	Is this a situation where you might intervene?</a:t>
            </a:r>
          </a:p>
          <a:p>
            <a:pPr algn="l">
              <a:spcBef>
                <a:spcPts val="600"/>
              </a:spcBef>
            </a:pPr>
            <a:r>
              <a:rPr lang="en-US" sz="5000" dirty="0">
                <a:solidFill>
                  <a:srgbClr val="00685E"/>
                </a:solidFill>
                <a:latin typeface="Franklin Gothic Book" charset="0"/>
                <a:ea typeface="Franklin Gothic Book" charset="0"/>
                <a:cs typeface="Franklin Gothic Book" charset="0"/>
              </a:rPr>
              <a:t>•	What are the risks of intervening?</a:t>
            </a:r>
          </a:p>
          <a:p>
            <a:pPr algn="l">
              <a:spcBef>
                <a:spcPts val="600"/>
              </a:spcBef>
            </a:pPr>
            <a:r>
              <a:rPr lang="en-US" sz="5000" dirty="0">
                <a:solidFill>
                  <a:srgbClr val="00685E"/>
                </a:solidFill>
                <a:latin typeface="Franklin Gothic Book" charset="0"/>
                <a:ea typeface="Franklin Gothic Book" charset="0"/>
                <a:cs typeface="Franklin Gothic Book" charset="0"/>
              </a:rPr>
              <a:t>•	What is the downside of NOT intervening?</a:t>
            </a:r>
          </a:p>
          <a:p>
            <a:pPr algn="l">
              <a:spcBef>
                <a:spcPts val="600"/>
              </a:spcBef>
            </a:pPr>
            <a:r>
              <a:rPr lang="en-US" sz="5000" dirty="0">
                <a:solidFill>
                  <a:srgbClr val="00685E"/>
                </a:solidFill>
                <a:latin typeface="Franklin Gothic Book" charset="0"/>
                <a:ea typeface="Franklin Gothic Book" charset="0"/>
                <a:cs typeface="Franklin Gothic Book" charset="0"/>
              </a:rPr>
              <a:t>•	What would be your goal in intervening?</a:t>
            </a:r>
          </a:p>
          <a:p>
            <a:pPr algn="l">
              <a:spcBef>
                <a:spcPts val="600"/>
              </a:spcBef>
            </a:pPr>
            <a:r>
              <a:rPr lang="en-US" sz="5000" dirty="0">
                <a:solidFill>
                  <a:srgbClr val="00685E"/>
                </a:solidFill>
                <a:latin typeface="Franklin Gothic Book" charset="0"/>
                <a:ea typeface="Franklin Gothic Book" charset="0"/>
                <a:cs typeface="Franklin Gothic Book" charset="0"/>
              </a:rPr>
              <a:t>•	Do you decide to intervene? If so, which strategy to you use?</a:t>
            </a: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083606" y="478302"/>
            <a:ext cx="9792478" cy="146304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a:solidFill>
                  <a:srgbClr val="00685E"/>
                </a:solidFill>
                <a:latin typeface="Franklin Gothic Demi" panose="020B0703020102020204" pitchFamily="34" charset="0"/>
                <a:ea typeface="Franklin Gothic Heavy" charset="0"/>
                <a:cs typeface="Franklin Gothic Heavy" charset="0"/>
              </a:rPr>
              <a:t>Apply your knowledge</a:t>
            </a:r>
            <a:r>
              <a:rPr lang="en-US" sz="5400" dirty="0">
                <a:solidFill>
                  <a:srgbClr val="00685E"/>
                </a:solidFill>
                <a:latin typeface="Franklin Gothic Demi" panose="020B0703020102020204" pitchFamily="34" charset="0"/>
                <a:ea typeface="Franklin Gothic Heavy" charset="0"/>
                <a:cs typeface="Franklin Gothic Heavy" charset="0"/>
              </a:rPr>
              <a:t>:</a:t>
            </a:r>
          </a:p>
        </p:txBody>
      </p:sp>
    </p:spTree>
    <p:extLst>
      <p:ext uri="{BB962C8B-B14F-4D97-AF65-F5344CB8AC3E}">
        <p14:creationId xmlns:p14="http://schemas.microsoft.com/office/powerpoint/2010/main" val="4944791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645920"/>
            <a:ext cx="8553691" cy="4035961"/>
          </a:xfrm>
          <a:prstGeom prst="rect">
            <a:avLst/>
          </a:prstGeom>
        </p:spPr>
        <p:txBody>
          <a:bodyPr vert="horz" lIns="91440" tIns="45720" rIns="91440" bIns="45720" rtlCol="0" anchor="t" anchorCtr="0">
            <a:normAutofit fontScale="47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5000" dirty="0">
                <a:solidFill>
                  <a:srgbClr val="00685E"/>
                </a:solidFill>
                <a:latin typeface="Franklin Gothic Book" charset="0"/>
                <a:ea typeface="Franklin Gothic Book" charset="0"/>
                <a:cs typeface="Franklin Gothic Book" charset="0"/>
              </a:rPr>
              <a:t>Scenario 3:</a:t>
            </a:r>
          </a:p>
          <a:p>
            <a:pPr algn="l">
              <a:lnSpc>
                <a:spcPct val="134000"/>
              </a:lnSpc>
              <a:spcBef>
                <a:spcPts val="600"/>
              </a:spcBef>
            </a:pPr>
            <a:r>
              <a:rPr lang="en-US" sz="5000" dirty="0">
                <a:solidFill>
                  <a:srgbClr val="00685E"/>
                </a:solidFill>
                <a:latin typeface="Franklin Gothic Book" charset="0"/>
                <a:ea typeface="Franklin Gothic Book" charset="0"/>
                <a:cs typeface="Franklin Gothic Book" charset="0"/>
              </a:rPr>
              <a:t>You see two people at a bus stop arguing. One person pushes the other person to the ground, then stands over them aggressively, shouting and threatening them with a clenched fist.</a:t>
            </a:r>
          </a:p>
          <a:p>
            <a:pPr algn="l">
              <a:spcBef>
                <a:spcPts val="600"/>
              </a:spcBef>
            </a:pPr>
            <a:endParaRPr lang="en-US" sz="5000" dirty="0">
              <a:solidFill>
                <a:srgbClr val="00685E"/>
              </a:solidFill>
              <a:latin typeface="Franklin Gothic Book" charset="0"/>
              <a:ea typeface="Franklin Gothic Book" charset="0"/>
              <a:cs typeface="Franklin Gothic Book" charset="0"/>
            </a:endParaRPr>
          </a:p>
          <a:p>
            <a:pPr algn="l">
              <a:spcBef>
                <a:spcPts val="600"/>
              </a:spcBef>
            </a:pPr>
            <a:r>
              <a:rPr lang="en-US" sz="5000" dirty="0">
                <a:solidFill>
                  <a:srgbClr val="00685E"/>
                </a:solidFill>
                <a:latin typeface="Franklin Gothic Book" charset="0"/>
                <a:ea typeface="Franklin Gothic Book" charset="0"/>
                <a:cs typeface="Franklin Gothic Book" charset="0"/>
              </a:rPr>
              <a:t>•	Is this a situation where you might intervene?</a:t>
            </a:r>
          </a:p>
          <a:p>
            <a:pPr algn="l">
              <a:spcBef>
                <a:spcPts val="600"/>
              </a:spcBef>
            </a:pPr>
            <a:r>
              <a:rPr lang="en-US" sz="5000" dirty="0">
                <a:solidFill>
                  <a:srgbClr val="00685E"/>
                </a:solidFill>
                <a:latin typeface="Franklin Gothic Book" charset="0"/>
                <a:ea typeface="Franklin Gothic Book" charset="0"/>
                <a:cs typeface="Franklin Gothic Book" charset="0"/>
              </a:rPr>
              <a:t>•	What are the risks of intervening?</a:t>
            </a:r>
          </a:p>
          <a:p>
            <a:pPr algn="l">
              <a:spcBef>
                <a:spcPts val="600"/>
              </a:spcBef>
            </a:pPr>
            <a:r>
              <a:rPr lang="en-US" sz="5000" dirty="0">
                <a:solidFill>
                  <a:srgbClr val="00685E"/>
                </a:solidFill>
                <a:latin typeface="Franklin Gothic Book" charset="0"/>
                <a:ea typeface="Franklin Gothic Book" charset="0"/>
                <a:cs typeface="Franklin Gothic Book" charset="0"/>
              </a:rPr>
              <a:t>•	What is the downside of NOT intervening?</a:t>
            </a:r>
          </a:p>
          <a:p>
            <a:pPr algn="l">
              <a:spcBef>
                <a:spcPts val="600"/>
              </a:spcBef>
            </a:pPr>
            <a:r>
              <a:rPr lang="en-US" sz="5000" dirty="0">
                <a:solidFill>
                  <a:srgbClr val="00685E"/>
                </a:solidFill>
                <a:latin typeface="Franklin Gothic Book" charset="0"/>
                <a:ea typeface="Franklin Gothic Book" charset="0"/>
                <a:cs typeface="Franklin Gothic Book" charset="0"/>
              </a:rPr>
              <a:t>•	What would be your goal in intervening?</a:t>
            </a:r>
          </a:p>
          <a:p>
            <a:pPr algn="l">
              <a:spcBef>
                <a:spcPts val="600"/>
              </a:spcBef>
            </a:pPr>
            <a:r>
              <a:rPr lang="en-US" sz="5000" dirty="0">
                <a:solidFill>
                  <a:srgbClr val="00685E"/>
                </a:solidFill>
                <a:latin typeface="Franklin Gothic Book" charset="0"/>
                <a:ea typeface="Franklin Gothic Book" charset="0"/>
                <a:cs typeface="Franklin Gothic Book" charset="0"/>
              </a:rPr>
              <a:t>•	Do you decide to intervene? If so, which strategy to you use?</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083606" y="478302"/>
            <a:ext cx="9792478" cy="146304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a:solidFill>
                  <a:srgbClr val="00685E"/>
                </a:solidFill>
                <a:latin typeface="Franklin Gothic Demi" panose="020B0703020102020204" pitchFamily="34" charset="0"/>
                <a:ea typeface="Franklin Gothic Heavy" charset="0"/>
                <a:cs typeface="Franklin Gothic Heavy" charset="0"/>
              </a:rPr>
              <a:t>Apply your knowledge</a:t>
            </a:r>
            <a:r>
              <a:rPr lang="en-US" sz="5400" dirty="0">
                <a:solidFill>
                  <a:srgbClr val="00685E"/>
                </a:solidFill>
                <a:latin typeface="Franklin Gothic Demi" panose="020B0703020102020204" pitchFamily="34" charset="0"/>
                <a:ea typeface="Franklin Gothic Heavy" charset="0"/>
                <a:cs typeface="Franklin Gothic Heavy" charset="0"/>
              </a:rPr>
              <a:t>:</a:t>
            </a:r>
          </a:p>
        </p:txBody>
      </p:sp>
    </p:spTree>
    <p:extLst>
      <p:ext uri="{BB962C8B-B14F-4D97-AF65-F5344CB8AC3E}">
        <p14:creationId xmlns:p14="http://schemas.microsoft.com/office/powerpoint/2010/main" val="7755118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24940" y="2136556"/>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pPr>
            <a:endParaRPr lang="en-US" sz="22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7" y="938464"/>
            <a:ext cx="8553691" cy="89008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1400"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lvl="0">
              <a:spcBef>
                <a:spcPts val="0"/>
              </a:spcBef>
            </a:pPr>
            <a:r>
              <a:rPr lang="en-US" sz="5400" dirty="0">
                <a:solidFill>
                  <a:srgbClr val="00685E"/>
                </a:solidFill>
                <a:latin typeface="Franklin Gothic Demi" panose="020B0703020102020204" pitchFamily="34" charset="0"/>
                <a:ea typeface="Franklin Gothic Heavy" charset="0"/>
                <a:cs typeface="Franklin Gothic Heavy" charset="0"/>
              </a:rPr>
              <a:t>Resources</a:t>
            </a:r>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r>
              <a:rPr lang="en-US" sz="1400" i="1" dirty="0">
                <a:solidFill>
                  <a:srgbClr val="00685E"/>
                </a:solidFill>
                <a:latin typeface="Franklin Gothic Book" panose="020B0503020102020204" pitchFamily="34" charset="0"/>
                <a:ea typeface="Franklin Gothic Heavy" charset="0"/>
                <a:cs typeface="Franklin Gothic Heavy" charset="0"/>
              </a:rPr>
              <a:t>A Guide to Bystander Intervention. </a:t>
            </a:r>
            <a:r>
              <a:rPr lang="en-US" sz="1400" dirty="0">
                <a:solidFill>
                  <a:srgbClr val="00685E"/>
                </a:solidFill>
                <a:latin typeface="Franklin Gothic Book" panose="020B0503020102020204" pitchFamily="34" charset="0"/>
                <a:ea typeface="Franklin Gothic Heavy" charset="0"/>
                <a:cs typeface="Franklin Gothic Heavy" charset="0"/>
              </a:rPr>
              <a:t>Southern Poverty Law Center on Campus (2017). </a:t>
            </a:r>
            <a:r>
              <a:rPr lang="en-US" sz="1400" dirty="0">
                <a:hlinkClick r:id="rId3"/>
              </a:rPr>
              <a:t>https://www.splcenter.org/sites/default/files/soc_bystander_intervention_guide_web_final.pdf</a:t>
            </a:r>
            <a:endParaRPr lang="en-US" sz="1400" dirty="0"/>
          </a:p>
          <a:p>
            <a:pPr algn="l"/>
            <a:endParaRPr lang="en-US" sz="1400" dirty="0">
              <a:solidFill>
                <a:srgbClr val="00685E"/>
              </a:solidFill>
              <a:latin typeface="Franklin Gothic Book" panose="020B0503020102020204" pitchFamily="34" charset="0"/>
              <a:ea typeface="Franklin Gothic Heavy" charset="0"/>
              <a:cs typeface="Franklin Gothic Heavy" charset="0"/>
            </a:endParaRPr>
          </a:p>
          <a:p>
            <a:pPr algn="l"/>
            <a:r>
              <a:rPr lang="en-US" sz="1400" i="1" dirty="0">
                <a:solidFill>
                  <a:srgbClr val="00685E"/>
                </a:solidFill>
                <a:latin typeface="Franklin Gothic Book" panose="020B0503020102020204" pitchFamily="34" charset="0"/>
                <a:ea typeface="Franklin Gothic Heavy" charset="0"/>
                <a:cs typeface="Franklin Gothic Heavy" charset="0"/>
              </a:rPr>
              <a:t>Speak Up: Responding to Everyday Bigotry. </a:t>
            </a:r>
            <a:r>
              <a:rPr lang="en-US" sz="1400" dirty="0">
                <a:solidFill>
                  <a:srgbClr val="00685E"/>
                </a:solidFill>
                <a:latin typeface="Franklin Gothic Book" panose="020B0503020102020204" pitchFamily="34" charset="0"/>
                <a:ea typeface="Franklin Gothic Heavy" charset="0"/>
                <a:cs typeface="Franklin Gothic Heavy" charset="0"/>
              </a:rPr>
              <a:t>Southern Poverty Law Center. Accessed 6/3/2020: </a:t>
            </a:r>
            <a:r>
              <a:rPr lang="en-US" sz="1400" dirty="0">
                <a:hlinkClick r:id="rId4"/>
              </a:rPr>
              <a:t>https://www.splcenter.org/sites/default/files/d6_legacy_files/downloads/publication/splcspeak_up_handbook_0.pdf</a:t>
            </a:r>
            <a:r>
              <a:rPr lang="en-US" sz="1400" dirty="0"/>
              <a:t>)</a:t>
            </a:r>
          </a:p>
          <a:p>
            <a:pPr algn="l"/>
            <a:endParaRPr lang="en-US" sz="1400" dirty="0"/>
          </a:p>
          <a:p>
            <a:pPr algn="l"/>
            <a:r>
              <a:rPr lang="en-US" sz="1400" i="1" dirty="0">
                <a:solidFill>
                  <a:srgbClr val="00685E"/>
                </a:solidFill>
                <a:latin typeface="Franklin Gothic Book" panose="020B0503020102020204" pitchFamily="34" charset="0"/>
                <a:ea typeface="Franklin Gothic Heavy" charset="0"/>
                <a:cs typeface="Franklin Gothic Heavy" charset="0"/>
              </a:rPr>
              <a:t>Engaging Bystanders to Prevent Sexual Violence: A Guide for Preventionists</a:t>
            </a:r>
            <a:r>
              <a:rPr lang="en-US" sz="1400" dirty="0">
                <a:solidFill>
                  <a:srgbClr val="00685E"/>
                </a:solidFill>
                <a:latin typeface="Franklin Gothic Book" panose="020B0503020102020204" pitchFamily="34" charset="0"/>
                <a:ea typeface="Franklin Gothic Heavy" charset="0"/>
                <a:cs typeface="Franklin Gothic Heavy" charset="0"/>
              </a:rPr>
              <a:t>. National Sexual Violence Resource Center (2013).</a:t>
            </a:r>
          </a:p>
          <a:p>
            <a:pPr algn="l"/>
            <a:r>
              <a:rPr lang="en-US" sz="1400" dirty="0">
                <a:hlinkClick r:id="rId5"/>
              </a:rPr>
              <a:t>https://www.nsvrc.org/sites/default/files/2013-09/publications_nsvrc_guide_engaging-bystanders-prevent-sexual-violence_0.pdf</a:t>
            </a:r>
            <a:endParaRPr lang="en-US" sz="1400" dirty="0"/>
          </a:p>
          <a:p>
            <a:pPr algn="l"/>
            <a:endParaRPr lang="en-US" sz="1400" dirty="0">
              <a:solidFill>
                <a:srgbClr val="00685E"/>
              </a:solidFill>
              <a:latin typeface="Franklin Gothic Book" panose="020B0503020102020204" pitchFamily="34" charset="0"/>
              <a:ea typeface="Franklin Gothic Heavy" charset="0"/>
              <a:cs typeface="Franklin Gothic Heavy" charset="0"/>
            </a:endParaRPr>
          </a:p>
          <a:p>
            <a:pPr algn="l"/>
            <a:r>
              <a:rPr lang="en-US" sz="1400" dirty="0">
                <a:solidFill>
                  <a:srgbClr val="00685E"/>
                </a:solidFill>
                <a:latin typeface="Franklin Gothic Book" panose="020B0503020102020204" pitchFamily="34" charset="0"/>
                <a:ea typeface="Franklin Gothic Heavy" charset="0"/>
                <a:cs typeface="Franklin Gothic Heavy" charset="0"/>
              </a:rPr>
              <a:t>Step UP! Bystander Intervention Program. (Accessed 6/3/2020: </a:t>
            </a:r>
            <a:r>
              <a:rPr lang="en-US" sz="1400" dirty="0">
                <a:hlinkClick r:id="rId6"/>
              </a:rPr>
              <a:t>https://stepupprogram.org/</a:t>
            </a:r>
            <a:r>
              <a:rPr lang="en-US" sz="1400" dirty="0"/>
              <a:t>)</a:t>
            </a:r>
          </a:p>
          <a:p>
            <a:pPr algn="l"/>
            <a:endParaRPr lang="en-US" sz="1400" dirty="0">
              <a:solidFill>
                <a:srgbClr val="00685E"/>
              </a:solidFill>
              <a:latin typeface="Franklin Gothic Book" panose="020B0503020102020204" pitchFamily="34" charset="0"/>
              <a:ea typeface="Franklin Gothic Heavy" charset="0"/>
              <a:cs typeface="Franklin Gothic Heavy" charset="0"/>
            </a:endParaRPr>
          </a:p>
          <a:p>
            <a:pPr algn="l"/>
            <a:r>
              <a:rPr lang="en-US" sz="1400" dirty="0" err="1">
                <a:solidFill>
                  <a:srgbClr val="00685E"/>
                </a:solidFill>
                <a:latin typeface="Franklin Gothic Book" panose="020B0503020102020204" pitchFamily="34" charset="0"/>
                <a:ea typeface="Franklin Gothic Heavy" charset="0"/>
                <a:cs typeface="Franklin Gothic Heavy" charset="0"/>
              </a:rPr>
              <a:t>hollaback</a:t>
            </a:r>
            <a:r>
              <a:rPr lang="en-US" sz="1400" dirty="0">
                <a:solidFill>
                  <a:srgbClr val="00685E"/>
                </a:solidFill>
                <a:latin typeface="Franklin Gothic Book" panose="020B0503020102020204" pitchFamily="34" charset="0"/>
                <a:ea typeface="Franklin Gothic Heavy" charset="0"/>
                <a:cs typeface="Franklin Gothic Heavy" charset="0"/>
              </a:rPr>
              <a:t>! Bystander Intervention Training. Accessed 6/3/2020: </a:t>
            </a:r>
            <a:r>
              <a:rPr lang="en-US" sz="1400" dirty="0">
                <a:hlinkClick r:id="rId7"/>
              </a:rPr>
              <a:t>https://www.ihollaback.org/bystander-resources/</a:t>
            </a:r>
            <a:endParaRPr lang="en-US" sz="1400" dirty="0">
              <a:solidFill>
                <a:srgbClr val="00685E"/>
              </a:solidFill>
              <a:latin typeface="Franklin Gothic Book" panose="020B0503020102020204" pitchFamily="34" charset="0"/>
              <a:ea typeface="Franklin Gothic Heavy" charset="0"/>
              <a:cs typeface="Franklin Gothic Heavy" charset="0"/>
            </a:endParaRPr>
          </a:p>
        </p:txBody>
      </p:sp>
    </p:spTree>
    <p:extLst>
      <p:ext uri="{BB962C8B-B14F-4D97-AF65-F5344CB8AC3E}">
        <p14:creationId xmlns:p14="http://schemas.microsoft.com/office/powerpoint/2010/main" val="33169604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pPr>
            <a:endParaRPr lang="en-US" sz="22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r>
              <a:rPr lang="en-US" sz="5400" dirty="0">
                <a:solidFill>
                  <a:srgbClr val="00685E"/>
                </a:solidFill>
                <a:latin typeface="Franklin Gothic Demi" panose="020B0703020102020204" pitchFamily="34" charset="0"/>
                <a:ea typeface="Franklin Gothic Heavy" charset="0"/>
                <a:cs typeface="Franklin Gothic Heavy" charset="0"/>
              </a:rPr>
              <a:t>Questions?</a:t>
            </a:r>
          </a:p>
        </p:txBody>
      </p:sp>
    </p:spTree>
    <p:extLst>
      <p:ext uri="{BB962C8B-B14F-4D97-AF65-F5344CB8AC3E}">
        <p14:creationId xmlns:p14="http://schemas.microsoft.com/office/powerpoint/2010/main" val="9796438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952264"/>
            <a:ext cx="8962485"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Introductions</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What is bystander intervention and how can it help?</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When is bystander intervention appropriate?</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Potential obstacles to bystander intervention</a:t>
            </a:r>
          </a:p>
          <a:p>
            <a:pPr marL="457200" indent="-457200" algn="l">
              <a:spcBef>
                <a:spcPts val="600"/>
              </a:spcBef>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Safe intervention strategies</a:t>
            </a:r>
          </a:p>
          <a:p>
            <a:pPr marL="457200" indent="-457200" algn="l">
              <a:spcBef>
                <a:spcPts val="600"/>
              </a:spcBef>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Applying your knowledge</a:t>
            </a:r>
          </a:p>
          <a:p>
            <a:pPr marL="457200" indent="-457200" algn="l">
              <a:spcBef>
                <a:spcPts val="600"/>
              </a:spcBef>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Questions</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a:solidFill>
                  <a:srgbClr val="00685E"/>
                </a:solidFill>
                <a:latin typeface="Franklin Gothic Demi" panose="020B0703020102020204" pitchFamily="34" charset="0"/>
                <a:ea typeface="Franklin Gothic Heavy" charset="0"/>
                <a:cs typeface="Franklin Gothic Heavy" charset="0"/>
              </a:rPr>
              <a:t>Today’s session</a:t>
            </a:r>
          </a:p>
        </p:txBody>
      </p:sp>
    </p:spTree>
    <p:extLst>
      <p:ext uri="{BB962C8B-B14F-4D97-AF65-F5344CB8AC3E}">
        <p14:creationId xmlns:p14="http://schemas.microsoft.com/office/powerpoint/2010/main" val="15873734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pPr>
            <a:endParaRPr lang="en-US" sz="22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r>
              <a:rPr lang="en-US" sz="5400" dirty="0">
                <a:solidFill>
                  <a:srgbClr val="00685E"/>
                </a:solidFill>
                <a:latin typeface="Franklin Gothic Demi" panose="020B0703020102020204" pitchFamily="34" charset="0"/>
                <a:ea typeface="Franklin Gothic Heavy" charset="0"/>
                <a:cs typeface="Franklin Gothic Heavy" charset="0"/>
              </a:rPr>
              <a:t>Thank you for your time!</a:t>
            </a:r>
          </a:p>
        </p:txBody>
      </p:sp>
    </p:spTree>
    <p:extLst>
      <p:ext uri="{BB962C8B-B14F-4D97-AF65-F5344CB8AC3E}">
        <p14:creationId xmlns:p14="http://schemas.microsoft.com/office/powerpoint/2010/main" val="2030969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endParaRPr lang="en-US" sz="2400" b="1"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Name</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Something important to know about your role at Shoreline</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Why you’re here today</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1559428"/>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a:solidFill>
                  <a:srgbClr val="00685E"/>
                </a:solidFill>
                <a:latin typeface="Franklin Gothic Demi" panose="020B0703020102020204" pitchFamily="34" charset="0"/>
                <a:ea typeface="Franklin Gothic Heavy" charset="0"/>
                <a:cs typeface="Franklin Gothic Heavy" charset="0"/>
              </a:rPr>
              <a:t>Introductions</a:t>
            </a:r>
          </a:p>
        </p:txBody>
      </p:sp>
    </p:spTree>
    <p:extLst>
      <p:ext uri="{BB962C8B-B14F-4D97-AF65-F5344CB8AC3E}">
        <p14:creationId xmlns:p14="http://schemas.microsoft.com/office/powerpoint/2010/main" val="18146068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94692" y="2940147"/>
            <a:ext cx="9590650" cy="3321853"/>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dirty="0">
                <a:solidFill>
                  <a:srgbClr val="00685E"/>
                </a:solidFill>
                <a:latin typeface="Franklin Gothic Medium" charset="0"/>
                <a:ea typeface="Franklin Gothic Book" charset="0"/>
                <a:cs typeface="Franklin Gothic Book" charset="0"/>
              </a:rPr>
              <a:t>When individuals take positive action in the face of social injustice or when another person is in need of assistance.</a:t>
            </a:r>
            <a:endParaRPr lang="en-US" sz="2800"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8"/>
            <a:ext cx="8553691" cy="175039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Bystander intervention…</a:t>
            </a:r>
          </a:p>
        </p:txBody>
      </p:sp>
    </p:spTree>
    <p:extLst>
      <p:ext uri="{BB962C8B-B14F-4D97-AF65-F5344CB8AC3E}">
        <p14:creationId xmlns:p14="http://schemas.microsoft.com/office/powerpoint/2010/main" val="3758098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92028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Aft>
                <a:spcPts val="600"/>
              </a:spcAft>
              <a:buFont typeface="Arial" charset="0"/>
              <a:buChar char="•"/>
            </a:pPr>
            <a:r>
              <a:rPr lang="en-US" sz="2800" dirty="0">
                <a:solidFill>
                  <a:srgbClr val="00685E"/>
                </a:solidFill>
                <a:latin typeface="Franklin Gothic Book" charset="0"/>
                <a:ea typeface="Franklin Gothic Book" charset="0"/>
                <a:cs typeface="Franklin Gothic Book" charset="0"/>
              </a:rPr>
              <a:t>Interrupting situations in which someone is potentially at risk of harm or is otherwise in need of assistance</a:t>
            </a:r>
          </a:p>
          <a:p>
            <a:pPr marL="457200" indent="-457200" algn="l">
              <a:spcAft>
                <a:spcPts val="600"/>
              </a:spcAft>
              <a:buFont typeface="Arial" charset="0"/>
              <a:buChar char="•"/>
            </a:pPr>
            <a:r>
              <a:rPr lang="en-US" sz="2800" dirty="0">
                <a:solidFill>
                  <a:srgbClr val="00685E"/>
                </a:solidFill>
                <a:latin typeface="Franklin Gothic Book" charset="0"/>
                <a:ea typeface="Franklin Gothic Book" charset="0"/>
                <a:cs typeface="Franklin Gothic Book" charset="0"/>
              </a:rPr>
              <a:t>Notifying appropriate officials when there is a problem</a:t>
            </a:r>
          </a:p>
          <a:p>
            <a:pPr marL="457200" indent="-457200" algn="l">
              <a:spcAft>
                <a:spcPts val="600"/>
              </a:spcAft>
              <a:buFont typeface="Arial" charset="0"/>
              <a:buChar char="•"/>
            </a:pPr>
            <a:r>
              <a:rPr lang="en-US" sz="2800" dirty="0">
                <a:solidFill>
                  <a:srgbClr val="00685E"/>
                </a:solidFill>
                <a:latin typeface="Franklin Gothic Book" charset="0"/>
                <a:ea typeface="Franklin Gothic Book" charset="0"/>
                <a:cs typeface="Franklin Gothic Book" charset="0"/>
              </a:rPr>
              <a:t>Helping to create a culture of care in which we as individuals actively look out for each other’s wellbeing</a:t>
            </a:r>
          </a:p>
          <a:p>
            <a:pPr marL="457200" indent="-457200" algn="l">
              <a:spcAft>
                <a:spcPts val="600"/>
              </a:spcAft>
              <a:buFont typeface="Arial" charset="0"/>
              <a:buChar char="•"/>
            </a:pPr>
            <a:r>
              <a:rPr lang="en-US" sz="2800" dirty="0">
                <a:solidFill>
                  <a:srgbClr val="00685E"/>
                </a:solidFill>
                <a:latin typeface="Franklin Gothic Book" charset="0"/>
                <a:ea typeface="Franklin Gothic Book" charset="0"/>
                <a:cs typeface="Franklin Gothic Book" charset="0"/>
              </a:rPr>
              <a:t>Helping to shift social norms so that harmful behaviors eventually become socially unacceptable</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561514" y="958689"/>
            <a:ext cx="8805545"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a:solidFill>
                  <a:srgbClr val="00685E"/>
                </a:solidFill>
                <a:latin typeface="Franklin Gothic Demi" panose="020B0703020102020204" pitchFamily="34" charset="0"/>
                <a:ea typeface="Franklin Gothic Heavy" charset="0"/>
                <a:cs typeface="Franklin Gothic Heavy" charset="0"/>
              </a:rPr>
              <a:t>Active bystanders help by:</a:t>
            </a:r>
          </a:p>
        </p:txBody>
      </p:sp>
    </p:spTree>
    <p:extLst>
      <p:ext uri="{BB962C8B-B14F-4D97-AF65-F5344CB8AC3E}">
        <p14:creationId xmlns:p14="http://schemas.microsoft.com/office/powerpoint/2010/main" val="3146881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619069" y="1727739"/>
            <a:ext cx="8553691" cy="322408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Here’s a quick overview:</a:t>
            </a:r>
          </a:p>
          <a:p>
            <a:r>
              <a:rPr lang="en-US" sz="3200" dirty="0">
                <a:solidFill>
                  <a:srgbClr val="00685E"/>
                </a:solidFill>
                <a:latin typeface="Franklin Gothic Demi" panose="020B0703020102020204" pitchFamily="34" charset="0"/>
                <a:ea typeface="Franklin Gothic Heavy" charset="0"/>
                <a:cs typeface="Franklin Gothic Heavy" charset="0"/>
                <a:hlinkClick r:id="rId3"/>
              </a:rPr>
              <a:t>https://youtu.be/NNDZfZ7KYNs</a:t>
            </a:r>
            <a:r>
              <a:rPr lang="en-US" sz="5400" dirty="0">
                <a:solidFill>
                  <a:srgbClr val="00685E"/>
                </a:solidFill>
                <a:latin typeface="Franklin Gothic Demi" panose="020B0703020102020204" pitchFamily="34" charset="0"/>
                <a:ea typeface="Franklin Gothic Heavy" charset="0"/>
                <a:cs typeface="Franklin Gothic Heavy" charset="0"/>
              </a:rPr>
              <a:t> </a:t>
            </a:r>
          </a:p>
        </p:txBody>
      </p:sp>
    </p:spTree>
    <p:extLst>
      <p:ext uri="{BB962C8B-B14F-4D97-AF65-F5344CB8AC3E}">
        <p14:creationId xmlns:p14="http://schemas.microsoft.com/office/powerpoint/2010/main" val="383186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24940" y="1659988"/>
            <a:ext cx="8934349" cy="3027498"/>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3200" dirty="0">
              <a:solidFill>
                <a:srgbClr val="00685E"/>
              </a:solidFill>
              <a:latin typeface="Franklin Gothic Demi" panose="020B0703020102020204" pitchFamily="34" charset="0"/>
              <a:ea typeface="Franklin Gothic Heavy" charset="0"/>
              <a:cs typeface="Franklin Gothic Heavy" charset="0"/>
            </a:endParaRPr>
          </a:p>
          <a:p>
            <a:r>
              <a:rPr lang="en-US" sz="3200" dirty="0">
                <a:solidFill>
                  <a:srgbClr val="00685E"/>
                </a:solidFill>
                <a:latin typeface="Franklin Gothic Demi" panose="020B0703020102020204" pitchFamily="34" charset="0"/>
                <a:ea typeface="Franklin Gothic Heavy" charset="0"/>
                <a:cs typeface="Franklin Gothic Heavy" charset="0"/>
              </a:rPr>
              <a:t>In what types of situations might I intervene?</a:t>
            </a:r>
          </a:p>
          <a:p>
            <a:pPr algn="l"/>
            <a:endParaRPr lang="en-US" sz="2400" dirty="0">
              <a:solidFill>
                <a:srgbClr val="00685E"/>
              </a:solidFill>
              <a:latin typeface="Franklin Gothic Book" panose="020B0503020102020204" pitchFamily="34" charset="0"/>
              <a:ea typeface="Franklin Gothic Heavy" charset="0"/>
              <a:cs typeface="Franklin Gothic Heavy" charset="0"/>
            </a:endParaRPr>
          </a:p>
          <a:p>
            <a:pPr algn="l">
              <a:spcAft>
                <a:spcPts val="600"/>
              </a:spcAft>
            </a:pPr>
            <a:r>
              <a:rPr lang="en-US" sz="2800" dirty="0">
                <a:solidFill>
                  <a:srgbClr val="00685E"/>
                </a:solidFill>
                <a:latin typeface="Franklin Gothic Book" panose="020B0503020102020204" pitchFamily="34" charset="0"/>
                <a:ea typeface="Franklin Gothic Heavy" charset="0"/>
                <a:cs typeface="Franklin Gothic Heavy" charset="0"/>
              </a:rPr>
              <a:t>EXAMPLES:</a:t>
            </a:r>
          </a:p>
          <a:p>
            <a:pPr marL="571500" indent="-5715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Heavy" charset="0"/>
                <a:cs typeface="Franklin Gothic Heavy" charset="0"/>
              </a:rPr>
              <a:t>You see a student making aggressive advances toward another student who appears afraid </a:t>
            </a:r>
          </a:p>
          <a:p>
            <a:pPr marL="571500" indent="-5715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Heavy" charset="0"/>
                <a:cs typeface="Franklin Gothic Heavy" charset="0"/>
              </a:rPr>
              <a:t>You hear a colleague saying something discriminatory about another colleague</a:t>
            </a:r>
          </a:p>
          <a:p>
            <a:pPr marL="571500" indent="-5715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Heavy" charset="0"/>
                <a:cs typeface="Franklin Gothic Heavy" charset="0"/>
              </a:rPr>
              <a:t>You notice that an older colleague is routinely excluded from invitations to socialize with others in the office after work</a:t>
            </a:r>
          </a:p>
          <a:p>
            <a:pPr marL="571500" indent="-571500" algn="l">
              <a:buFont typeface="Arial" panose="020B0604020202020204" pitchFamily="34" charset="0"/>
              <a:buChar char="•"/>
            </a:pPr>
            <a:r>
              <a:rPr lang="en-US" sz="2800" dirty="0">
                <a:solidFill>
                  <a:srgbClr val="00685E"/>
                </a:solidFill>
                <a:latin typeface="Franklin Gothic Book" panose="020B0503020102020204" pitchFamily="34" charset="0"/>
              </a:rPr>
              <a:t>Other examples?</a:t>
            </a:r>
          </a:p>
        </p:txBody>
      </p:sp>
    </p:spTree>
    <p:extLst>
      <p:ext uri="{BB962C8B-B14F-4D97-AF65-F5344CB8AC3E}">
        <p14:creationId xmlns:p14="http://schemas.microsoft.com/office/powerpoint/2010/main" val="1928636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Franklin Gothic Medium" charset="0"/>
              </a:rPr>
              <a:t>Fear for personal safety</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Franklin Gothic Medium" charset="0"/>
              </a:rPr>
              <a:t>Power dynamics</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“None of my business”</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Belief that someone else will step in (“bystander effect”)</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Fear of making the situation worse</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Ambiguity</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What is this going to cost me? (Time, energy, etc.)</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a:solidFill>
                  <a:srgbClr val="00685E"/>
                </a:solidFill>
                <a:latin typeface="Franklin Gothic Demi" panose="020B0703020102020204" pitchFamily="34" charset="0"/>
                <a:ea typeface="Franklin Gothic Heavy" charset="0"/>
                <a:cs typeface="Franklin Gothic Heavy" charset="0"/>
              </a:rPr>
              <a:t>Obstacles to intervention:</a:t>
            </a:r>
          </a:p>
        </p:txBody>
      </p:sp>
    </p:spTree>
    <p:extLst>
      <p:ext uri="{BB962C8B-B14F-4D97-AF65-F5344CB8AC3E}">
        <p14:creationId xmlns:p14="http://schemas.microsoft.com/office/powerpoint/2010/main" val="1332498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485937"/>
            <a:ext cx="8553691" cy="3427088"/>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Franklin Gothic Medium" charset="0"/>
              </a:rPr>
              <a:t>Develop awareness</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Recognize and honor your own boundaries</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Plan what you might do or say in different situations</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123393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4000" dirty="0">
              <a:solidFill>
                <a:srgbClr val="00685E"/>
              </a:solidFill>
              <a:latin typeface="Franklin Gothic Demi" panose="020B0703020102020204" pitchFamily="34" charset="0"/>
              <a:ea typeface="Franklin Gothic Heavy" charset="0"/>
              <a:cs typeface="Franklin Gothic Heavy" charset="0"/>
            </a:endParaRPr>
          </a:p>
          <a:p>
            <a:r>
              <a:rPr lang="en-US" sz="4000" dirty="0">
                <a:solidFill>
                  <a:srgbClr val="00685E"/>
                </a:solidFill>
                <a:latin typeface="Franklin Gothic Demi" panose="020B0703020102020204" pitchFamily="34" charset="0"/>
                <a:ea typeface="Franklin Gothic Heavy" charset="0"/>
                <a:cs typeface="Franklin Gothic Heavy" charset="0"/>
              </a:rPr>
              <a:t>Preparing to be an active bystander:</a:t>
            </a:r>
          </a:p>
        </p:txBody>
      </p:sp>
    </p:spTree>
    <p:extLst>
      <p:ext uri="{BB962C8B-B14F-4D97-AF65-F5344CB8AC3E}">
        <p14:creationId xmlns:p14="http://schemas.microsoft.com/office/powerpoint/2010/main" val="36241693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92B666D02A05940894A610EEB383010" ma:contentTypeVersion="6" ma:contentTypeDescription="Create a new document." ma:contentTypeScope="" ma:versionID="eceb3a007be1f69c04c856e499cabb77">
  <xsd:schema xmlns:xsd="http://www.w3.org/2001/XMLSchema" xmlns:xs="http://www.w3.org/2001/XMLSchema" xmlns:p="http://schemas.microsoft.com/office/2006/metadata/properties" xmlns:ns2="ddb3eafc-52f3-4033-906c-464e8c2aa2f4" xmlns:ns3="779d5a41-fd24-4728-baf2-85a0d3f2f393" targetNamespace="http://schemas.microsoft.com/office/2006/metadata/properties" ma:root="true" ma:fieldsID="013a8d37fe9c70ed7e576c161c092065" ns2:_="" ns3:_="">
    <xsd:import namespace="ddb3eafc-52f3-4033-906c-464e8c2aa2f4"/>
    <xsd:import namespace="779d5a41-fd24-4728-baf2-85a0d3f2f39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b3eafc-52f3-4033-906c-464e8c2aa2f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79d5a41-fd24-4728-baf2-85a0d3f2f39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779d5a41-fd24-4728-baf2-85a0d3f2f393">
      <UserInfo>
        <DisplayName/>
        <AccountId xsi:nil="true"/>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90167C3-E7AC-4809-9A7B-5ED2FE0C937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b3eafc-52f3-4033-906c-464e8c2aa2f4"/>
    <ds:schemaRef ds:uri="779d5a41-fd24-4728-baf2-85a0d3f2f3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F544A27-5BFD-4CF0-B936-7ED53334E89E}">
  <ds:schemaRefs>
    <ds:schemaRef ds:uri="http://schemas.microsoft.com/office/2006/metadata/properties"/>
    <ds:schemaRef ds:uri="http://schemas.microsoft.com/office/infopath/2007/PartnerControls"/>
    <ds:schemaRef ds:uri="779d5a41-fd24-4728-baf2-85a0d3f2f393"/>
  </ds:schemaRefs>
</ds:datastoreItem>
</file>

<file path=customXml/itemProps3.xml><?xml version="1.0" encoding="utf-8"?>
<ds:datastoreItem xmlns:ds="http://schemas.openxmlformats.org/officeDocument/2006/customXml" ds:itemID="{93008B30-CB5B-4624-BCA3-D9CC163A963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6967</TotalTime>
  <Words>1185</Words>
  <Application>Microsoft Office PowerPoint</Application>
  <PresentationFormat>Widescreen</PresentationFormat>
  <Paragraphs>164</Paragraphs>
  <Slides>20</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Franklin Gothic Book</vt:lpstr>
      <vt:lpstr>Franklin Gothic Demi</vt:lpstr>
      <vt:lpstr>Franklin Gothic Heavy</vt:lpstr>
      <vt:lpstr>Franklin Gothic Medium</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Shoreline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Evans</dc:creator>
  <cp:lastModifiedBy>Patricia Lovely</cp:lastModifiedBy>
  <cp:revision>268</cp:revision>
  <cp:lastPrinted>2020-02-10T22:21:00Z</cp:lastPrinted>
  <dcterms:created xsi:type="dcterms:W3CDTF">2016-09-08T18:39:25Z</dcterms:created>
  <dcterms:modified xsi:type="dcterms:W3CDTF">2024-07-30T21:31:25Z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0x010100892B666D02A05940894A610EEB383010</vt:lpwstr>
  </property>
  <property fmtid="{D5CDD505-2E9C-101B-9397-08002B2CF9AE}" pid="3" name="Order">
    <vt:r8>2400</vt:r8>
  </property>
  <property fmtid="{D5CDD505-2E9C-101B-9397-08002B2CF9AE}" pid="4" name="xd_Signature">
    <vt:bool>false</vt:bool>
  </property>
  <property fmtid="{D5CDD505-2E9C-101B-9397-08002B2CF9AE}" pid="5" name="xd_ProgID">
    <vt:lpwstr/>
  </property>
  <property fmtid="{D5CDD505-2E9C-101B-9397-08002B2CF9AE}" pid="6" name="TriggerFlowInfo">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_ExtendedDescription">
    <vt:lpwstr/>
  </property>
</Properties>
</file>