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8"/>
  </p:notesMasterIdLst>
  <p:sldIdLst>
    <p:sldId id="288" r:id="rId5"/>
    <p:sldId id="291" r:id="rId6"/>
    <p:sldId id="295" r:id="rId7"/>
    <p:sldId id="326" r:id="rId8"/>
    <p:sldId id="327" r:id="rId9"/>
    <p:sldId id="297" r:id="rId10"/>
    <p:sldId id="298" r:id="rId11"/>
    <p:sldId id="299" r:id="rId12"/>
    <p:sldId id="300" r:id="rId13"/>
    <p:sldId id="307" r:id="rId14"/>
    <p:sldId id="329" r:id="rId15"/>
    <p:sldId id="330" r:id="rId16"/>
    <p:sldId id="308" r:id="rId17"/>
    <p:sldId id="302" r:id="rId18"/>
    <p:sldId id="303" r:id="rId19"/>
    <p:sldId id="304" r:id="rId20"/>
    <p:sldId id="319" r:id="rId21"/>
    <p:sldId id="306" r:id="rId22"/>
    <p:sldId id="305" r:id="rId23"/>
    <p:sldId id="312" r:id="rId24"/>
    <p:sldId id="311" r:id="rId25"/>
    <p:sldId id="313" r:id="rId26"/>
    <p:sldId id="324" r:id="rId27"/>
    <p:sldId id="320" r:id="rId28"/>
    <p:sldId id="323" r:id="rId29"/>
    <p:sldId id="328" r:id="rId30"/>
    <p:sldId id="310" r:id="rId31"/>
    <p:sldId id="314" r:id="rId32"/>
    <p:sldId id="321" r:id="rId33"/>
    <p:sldId id="315" r:id="rId34"/>
    <p:sldId id="316" r:id="rId35"/>
    <p:sldId id="317" r:id="rId36"/>
    <p:sldId id="318" r:id="rId37"/>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5E"/>
    <a:srgbClr val="FFB500"/>
    <a:srgbClr val="43B02A"/>
    <a:srgbClr val="00B0B9"/>
    <a:srgbClr val="00629B"/>
    <a:srgbClr val="DC4405"/>
    <a:srgbClr val="929292"/>
    <a:srgbClr val="DFDFDF"/>
    <a:srgbClr val="007E7B"/>
    <a:srgbClr val="D7E3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p:restoredTop sz="95370" autoAdjust="0"/>
  </p:normalViewPr>
  <p:slideViewPr>
    <p:cSldViewPr snapToGrid="0" snapToObjects="1">
      <p:cViewPr varScale="1">
        <p:scale>
          <a:sx n="108" d="100"/>
          <a:sy n="108" d="100"/>
        </p:scale>
        <p:origin x="672" y="7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B63442F2-8DE6-E747-89AD-8EA2E4B091F6}" type="datetimeFigureOut">
              <a:rPr lang="en-US" smtClean="0"/>
              <a:t>7/30/2024</a:t>
            </a:fld>
            <a:endParaRPr lang="en-US"/>
          </a:p>
        </p:txBody>
      </p:sp>
      <p:sp>
        <p:nvSpPr>
          <p:cNvPr id="4" name="Slide Image Placeholder 3"/>
          <p:cNvSpPr>
            <a:spLocks noGrp="1" noRot="1" noChangeAspect="1"/>
          </p:cNvSpPr>
          <p:nvPr>
            <p:ph type="sldImg" idx="2"/>
          </p:nvPr>
        </p:nvSpPr>
        <p:spPr>
          <a:xfrm>
            <a:off x="3302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0BF15AA0-0AB1-4D47-AB11-A5717F969931}" type="slidenum">
              <a:rPr lang="en-US" smtClean="0"/>
              <a:t>‹#›</a:t>
            </a:fld>
            <a:endParaRPr lang="en-US"/>
          </a:p>
        </p:txBody>
      </p:sp>
    </p:spTree>
    <p:extLst>
      <p:ext uri="{BB962C8B-B14F-4D97-AF65-F5344CB8AC3E}">
        <p14:creationId xmlns:p14="http://schemas.microsoft.com/office/powerpoint/2010/main" val="20975392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Title IX is often associated with athletics, because it began as way to ensure equal opportunities for male and female students to participate in athletic programs. It has since come to encompass every aspect of education in the United States.</a:t>
            </a:r>
          </a:p>
        </p:txBody>
      </p:sp>
      <p:sp>
        <p:nvSpPr>
          <p:cNvPr id="4" name="Slide Number Placeholder 3"/>
          <p:cNvSpPr>
            <a:spLocks noGrp="1"/>
          </p:cNvSpPr>
          <p:nvPr>
            <p:ph type="sldNum" sz="quarter" idx="5"/>
          </p:nvPr>
        </p:nvSpPr>
        <p:spPr/>
        <p:txBody>
          <a:bodyPr/>
          <a:lstStyle/>
          <a:p>
            <a:fld id="{0BF15AA0-0AB1-4D47-AB11-A5717F969931}" type="slidenum">
              <a:rPr lang="en-US" smtClean="0"/>
              <a:t>7</a:t>
            </a:fld>
            <a:endParaRPr lang="en-US"/>
          </a:p>
        </p:txBody>
      </p:sp>
    </p:spTree>
    <p:extLst>
      <p:ext uri="{BB962C8B-B14F-4D97-AF65-F5344CB8AC3E}">
        <p14:creationId xmlns:p14="http://schemas.microsoft.com/office/powerpoint/2010/main" val="4152405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2105039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4167982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42634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047486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33E1C13-15FC-374D-9C36-50A661CBE717}" type="datetimeFigureOut">
              <a:rPr lang="en-US" smtClean="0"/>
              <a:t>7/30/2024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83631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2466783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33E1C13-15FC-374D-9C36-50A661CBE717}" type="datetimeFigureOut">
              <a:rPr lang="en-US" smtClean="0"/>
              <a:t>7/30/2024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28172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33E1C13-15FC-374D-9C36-50A661CBE717}" type="datetimeFigureOut">
              <a:rPr lang="en-US" smtClean="0"/>
              <a:t>7/30/2024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828487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E1C13-15FC-374D-9C36-50A661CBE717}" type="datetimeFigureOut">
              <a:rPr lang="en-US" smtClean="0"/>
              <a:t>7/30/2024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172767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1965483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33E1C13-15FC-374D-9C36-50A661CBE717}" type="datetimeFigureOut">
              <a:rPr lang="en-US" smtClean="0"/>
              <a:t>7/30/2024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C652D5-DF1F-AA42-8800-59B6D4D80B2D}" type="slidenum">
              <a:rPr lang="en-US" smtClean="0"/>
              <a:t>‹#›</a:t>
            </a:fld>
            <a:endParaRPr lang="en-US"/>
          </a:p>
        </p:txBody>
      </p:sp>
    </p:spTree>
    <p:extLst>
      <p:ext uri="{BB962C8B-B14F-4D97-AF65-F5344CB8AC3E}">
        <p14:creationId xmlns:p14="http://schemas.microsoft.com/office/powerpoint/2010/main" val="3479502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E1C13-15FC-374D-9C36-50A661CBE717}" type="datetimeFigureOut">
              <a:rPr lang="en-US" smtClean="0"/>
              <a:t>7/30/2024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652D5-DF1F-AA42-8800-59B6D4D80B2D}" type="slidenum">
              <a:rPr lang="en-US" smtClean="0"/>
              <a:t>‹#›</a:t>
            </a:fld>
            <a:endParaRPr lang="en-US"/>
          </a:p>
        </p:txBody>
      </p:sp>
    </p:spTree>
    <p:extLst>
      <p:ext uri="{BB962C8B-B14F-4D97-AF65-F5344CB8AC3E}">
        <p14:creationId xmlns:p14="http://schemas.microsoft.com/office/powerpoint/2010/main" val="502147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shoreline.edu/title-ix/"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shoreline.edu/title-ix/"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aauw.org/title-ix/" TargetMode="External"/><Relationship Id="rId4" Type="http://schemas.openxmlformats.org/officeDocument/2006/relationships/hyperlink" Target="https://www2.ed.gov/policy/rights/guid/ocr/sex.html"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mailto:tlovely@shoreline.edu"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0" y="1128650"/>
            <a:ext cx="12192000" cy="460659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itle 1"/>
          <p:cNvSpPr txBox="1">
            <a:spLocks/>
          </p:cNvSpPr>
          <p:nvPr/>
        </p:nvSpPr>
        <p:spPr>
          <a:xfrm>
            <a:off x="1527356" y="1492116"/>
            <a:ext cx="9144000" cy="217315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chemeClr val="bg1"/>
              </a:solidFill>
              <a:latin typeface="Franklin Gothic Heavy" charset="0"/>
              <a:ea typeface="Franklin Gothic Heavy" charset="0"/>
              <a:cs typeface="Franklin Gothic Heavy" charset="0"/>
            </a:endParaRPr>
          </a:p>
          <a:p>
            <a:r>
              <a:rPr lang="en-US" sz="5400" dirty="0">
                <a:solidFill>
                  <a:srgbClr val="00685E"/>
                </a:solidFill>
                <a:latin typeface="Franklin Gothic Heavy" charset="0"/>
                <a:ea typeface="Franklin Gothic Heavy" charset="0"/>
                <a:cs typeface="Franklin Gothic Heavy" charset="0"/>
              </a:rPr>
              <a:t>Introduction to </a:t>
            </a:r>
          </a:p>
          <a:p>
            <a:r>
              <a:rPr lang="en-US" sz="5400" dirty="0">
                <a:solidFill>
                  <a:srgbClr val="00685E"/>
                </a:solidFill>
                <a:latin typeface="Franklin Gothic Heavy" charset="0"/>
                <a:ea typeface="Franklin Gothic Heavy" charset="0"/>
                <a:cs typeface="Franklin Gothic Heavy" charset="0"/>
              </a:rPr>
              <a:t>Title IX at Shoreline CC</a:t>
            </a:r>
          </a:p>
          <a:p>
            <a:endParaRPr lang="en-US" sz="1800" dirty="0">
              <a:solidFill>
                <a:schemeClr val="bg1"/>
              </a:solidFill>
              <a:latin typeface="Franklin Gothic Demi" panose="020B0703020102020204" pitchFamily="34" charset="0"/>
              <a:ea typeface="Franklin Gothic Heavy" charset="0"/>
              <a:cs typeface="Franklin Gothic Heavy" charset="0"/>
            </a:endParaRPr>
          </a:p>
          <a:p>
            <a:r>
              <a:rPr lang="en-US" sz="1800" i="1" dirty="0">
                <a:solidFill>
                  <a:srgbClr val="00685E"/>
                </a:solidFill>
                <a:latin typeface="Franklin Gothic Demi" panose="020B0703020102020204" pitchFamily="34" charset="0"/>
                <a:ea typeface="Franklin Gothic Heavy" charset="0"/>
                <a:cs typeface="Franklin Gothic Heavy" charset="0"/>
              </a:rPr>
              <a:t>Presented by </a:t>
            </a:r>
          </a:p>
          <a:p>
            <a:r>
              <a:rPr lang="en-US" sz="1800" i="1" dirty="0">
                <a:solidFill>
                  <a:srgbClr val="00685E"/>
                </a:solidFill>
                <a:latin typeface="Franklin Gothic Demi" panose="020B0703020102020204" pitchFamily="34" charset="0"/>
                <a:ea typeface="Franklin Gothic Heavy" charset="0"/>
                <a:cs typeface="Franklin Gothic Heavy" charset="0"/>
              </a:rPr>
              <a:t>Tricia Lovely</a:t>
            </a:r>
          </a:p>
          <a:p>
            <a:r>
              <a:rPr lang="en-US" sz="1800" i="1" dirty="0">
                <a:solidFill>
                  <a:srgbClr val="00685E"/>
                </a:solidFill>
                <a:latin typeface="Franklin Gothic Demi" panose="020B0703020102020204" pitchFamily="34" charset="0"/>
                <a:ea typeface="Franklin Gothic Heavy" charset="0"/>
                <a:cs typeface="Franklin Gothic Heavy" charset="0"/>
              </a:rPr>
              <a:t>Title IX / EEO Coordinator</a:t>
            </a:r>
          </a:p>
          <a:p>
            <a:endParaRPr lang="en-US" sz="4800" dirty="0">
              <a:solidFill>
                <a:schemeClr val="bg1"/>
              </a:solidFill>
              <a:latin typeface="Franklin Gothic Heavy" charset="0"/>
              <a:ea typeface="Franklin Gothic Heavy" charset="0"/>
              <a:cs typeface="Franklin Gothic Heavy"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54400" y="7557636"/>
            <a:ext cx="532187" cy="411236"/>
          </a:xfrm>
          <a:prstGeom prst="rect">
            <a:avLst/>
          </a:prstGeom>
        </p:spPr>
      </p:pic>
      <p:pic>
        <p:nvPicPr>
          <p:cNvPr id="1026" name="Picture 2" descr="logo in color">
            <a:extLst>
              <a:ext uri="{FF2B5EF4-FFF2-40B4-BE49-F238E27FC236}">
                <a16:creationId xmlns:a16="http://schemas.microsoft.com/office/drawing/2014/main" id="{3E783B34-8F71-4105-99A6-5FB20AB4650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70384" y="4494471"/>
            <a:ext cx="2057943" cy="1588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8295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u="sng" dirty="0">
                <a:solidFill>
                  <a:srgbClr val="00685E"/>
                </a:solidFill>
                <a:latin typeface="Franklin Gothic Book" panose="020B0503020102020204" pitchFamily="34" charset="0"/>
                <a:ea typeface="Franklin Gothic Medium" charset="0"/>
                <a:cs typeface="Franklin Gothic Medium" charset="0"/>
              </a:rPr>
              <a:t>Sexual Harassment</a:t>
            </a:r>
            <a:endParaRPr lang="en-US" sz="2800" b="1" u="sng"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A form of discrimination consisting of unwelcome, gender-based verbal, written, electronic and/or physical conduct.</a:t>
            </a:r>
            <a:endParaRPr lang="en-US" sz="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spcBef>
                <a:spcPts val="600"/>
              </a:spcBef>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3197582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u="sng" dirty="0">
                <a:solidFill>
                  <a:srgbClr val="00685E"/>
                </a:solidFill>
                <a:latin typeface="Franklin Gothic Book" panose="020B0503020102020204" pitchFamily="34" charset="0"/>
                <a:ea typeface="Franklin Gothic Medium" charset="0"/>
                <a:cs typeface="Franklin Gothic Medium" charset="0"/>
              </a:rPr>
              <a:t>Sexual Harassment</a:t>
            </a:r>
            <a:endParaRPr lang="en-US" sz="2800" b="1" u="sng"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Two types under Title IX:</a:t>
            </a:r>
          </a:p>
          <a:p>
            <a:pPr algn="l">
              <a:spcBef>
                <a:spcPts val="600"/>
              </a:spcBef>
            </a:pPr>
            <a:r>
              <a:rPr lang="en-US" sz="2800" b="1" dirty="0">
                <a:solidFill>
                  <a:srgbClr val="00685E"/>
                </a:solidFill>
                <a:latin typeface="Franklin Gothic Book" panose="020B0503020102020204" pitchFamily="34" charset="0"/>
                <a:ea typeface="Franklin Gothic Book" charset="0"/>
                <a:cs typeface="Calibri" panose="020F0502020204030204" pitchFamily="34" charset="0"/>
              </a:rPr>
              <a:t>1. Quid Pro Quo: </a:t>
            </a:r>
            <a:r>
              <a:rPr lang="en-US" sz="2800" dirty="0">
                <a:solidFill>
                  <a:srgbClr val="00685E"/>
                </a:solidFill>
                <a:latin typeface="Franklin Gothic Book" panose="020B0503020102020204" pitchFamily="34" charset="0"/>
                <a:ea typeface="Franklin Gothic Medium" charset="0"/>
                <a:cs typeface="Franklin Gothic Medium" charset="0"/>
              </a:rPr>
              <a:t>A </a:t>
            </a:r>
            <a:r>
              <a:rPr lang="en-US" sz="2800" dirty="0">
                <a:solidFill>
                  <a:srgbClr val="00685E"/>
                </a:solidFill>
                <a:highlight>
                  <a:srgbClr val="FFFF00"/>
                </a:highlight>
                <a:latin typeface="Franklin Gothic Book" panose="020B0503020102020204" pitchFamily="34" charset="0"/>
                <a:ea typeface="Franklin Gothic Medium" charset="0"/>
                <a:cs typeface="Franklin Gothic Medium" charset="0"/>
              </a:rPr>
              <a:t>school employee</a:t>
            </a:r>
            <a:r>
              <a:rPr lang="en-US" sz="2800" dirty="0">
                <a:solidFill>
                  <a:srgbClr val="00685E"/>
                </a:solidFill>
                <a:latin typeface="Franklin Gothic Book" panose="020B0503020102020204" pitchFamily="34" charset="0"/>
                <a:ea typeface="Franklin Gothic Medium" charset="0"/>
                <a:cs typeface="Franklin Gothic Medium" charset="0"/>
              </a:rPr>
              <a:t> conditioning the provision of an aid, benefit, or service of the school on an individual’s participation in unwelcome sexual conduct</a:t>
            </a:r>
          </a:p>
          <a:p>
            <a:pPr marL="457200" indent="-457200" algn="l">
              <a:spcBef>
                <a:spcPts val="600"/>
              </a:spcBef>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spcBef>
                <a:spcPts val="600"/>
              </a:spcBef>
            </a:pPr>
            <a:endParaRPr lang="en-US" sz="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spcBef>
                <a:spcPts val="600"/>
              </a:spcBef>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41803419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u="sng" dirty="0">
                <a:solidFill>
                  <a:srgbClr val="00685E"/>
                </a:solidFill>
                <a:latin typeface="Franklin Gothic Book" panose="020B0503020102020204" pitchFamily="34" charset="0"/>
                <a:ea typeface="Franklin Gothic Medium" charset="0"/>
                <a:cs typeface="Franklin Gothic Medium" charset="0"/>
              </a:rPr>
              <a:t>Sexual Harassment</a:t>
            </a:r>
            <a:endParaRPr lang="en-US" sz="2800" b="1" u="sng" dirty="0">
              <a:solidFill>
                <a:srgbClr val="00685E"/>
              </a:solidFill>
              <a:latin typeface="Franklin Gothic Book" panose="020B0503020102020204" pitchFamily="34" charset="0"/>
              <a:ea typeface="Franklin Gothic Book" charset="0"/>
              <a:cs typeface="Franklin Gothic Book" charset="0"/>
            </a:endParaRPr>
          </a:p>
          <a:p>
            <a:pPr algn="l"/>
            <a:endParaRPr lang="en-US" sz="2800" b="1" dirty="0">
              <a:solidFill>
                <a:srgbClr val="00685E"/>
              </a:solidFill>
              <a:latin typeface="Franklin Gothic Book" panose="020B0503020102020204" pitchFamily="34" charset="0"/>
              <a:ea typeface="Franklin Gothic Book" charset="0"/>
              <a:cs typeface="Calibri" panose="020F0502020204030204" pitchFamily="34" charset="0"/>
            </a:endParaRPr>
          </a:p>
          <a:p>
            <a:pPr algn="l"/>
            <a:r>
              <a:rPr lang="en-US" sz="2800" b="1" dirty="0">
                <a:solidFill>
                  <a:srgbClr val="00685E"/>
                </a:solidFill>
                <a:latin typeface="Franklin Gothic Book" panose="020B0503020102020204" pitchFamily="34" charset="0"/>
                <a:ea typeface="Franklin Gothic Book" charset="0"/>
                <a:cs typeface="Calibri" panose="020F0502020204030204" pitchFamily="34" charset="0"/>
              </a:rPr>
              <a:t>2. </a:t>
            </a:r>
            <a:r>
              <a:rPr lang="en-US" sz="2800" b="1" dirty="0">
                <a:solidFill>
                  <a:srgbClr val="00685E"/>
                </a:solidFill>
                <a:latin typeface="Franklin Gothic Book" panose="020B0503020102020204" pitchFamily="34" charset="0"/>
                <a:ea typeface="Franklin Gothic Medium" charset="0"/>
                <a:cs typeface="Franklin Gothic Medium" charset="0"/>
              </a:rPr>
              <a:t>Hostile Environment: </a:t>
            </a:r>
            <a:r>
              <a:rPr lang="en-US" sz="2800" dirty="0">
                <a:solidFill>
                  <a:srgbClr val="00685E"/>
                </a:solidFill>
                <a:latin typeface="Franklin Gothic Book" panose="020B0503020102020204" pitchFamily="34" charset="0"/>
                <a:ea typeface="Franklin Gothic Medium" charset="0"/>
                <a:cs typeface="Franklin Gothic Medium" charset="0"/>
              </a:rPr>
              <a:t>Unwelcome conduct that a </a:t>
            </a:r>
            <a:r>
              <a:rPr lang="en-US" sz="2800" dirty="0">
                <a:solidFill>
                  <a:srgbClr val="00685E"/>
                </a:solidFill>
                <a:highlight>
                  <a:srgbClr val="FFFF00"/>
                </a:highlight>
                <a:latin typeface="Franklin Gothic Book" panose="020B0503020102020204" pitchFamily="34" charset="0"/>
                <a:ea typeface="Franklin Gothic Medium" charset="0"/>
                <a:cs typeface="Franklin Gothic Medium" charset="0"/>
              </a:rPr>
              <a:t>reasonable person </a:t>
            </a:r>
            <a:r>
              <a:rPr lang="en-US" sz="2800" dirty="0">
                <a:solidFill>
                  <a:srgbClr val="00685E"/>
                </a:solidFill>
                <a:latin typeface="Franklin Gothic Book" panose="020B0503020102020204" pitchFamily="34" charset="0"/>
                <a:ea typeface="Franklin Gothic Medium" charset="0"/>
                <a:cs typeface="Franklin Gothic Medium" charset="0"/>
              </a:rPr>
              <a:t>would find to be so severe, pervasive,</a:t>
            </a:r>
            <a:r>
              <a:rPr lang="en-US" sz="2800" b="1" dirty="0">
                <a:solidFill>
                  <a:srgbClr val="00685E"/>
                </a:solidFill>
                <a:highlight>
                  <a:srgbClr val="FFFF00"/>
                </a:highlight>
                <a:latin typeface="Franklin Gothic Book" panose="020B0503020102020204" pitchFamily="34" charset="0"/>
                <a:ea typeface="Franklin Gothic Medium" charset="0"/>
                <a:cs typeface="Franklin Gothic Medium" charset="0"/>
              </a:rPr>
              <a:t> and </a:t>
            </a:r>
            <a:r>
              <a:rPr lang="en-US" sz="2800" dirty="0">
                <a:solidFill>
                  <a:srgbClr val="00685E"/>
                </a:solidFill>
                <a:latin typeface="Franklin Gothic Book" panose="020B0503020102020204" pitchFamily="34" charset="0"/>
                <a:ea typeface="Franklin Gothic Medium" charset="0"/>
                <a:cs typeface="Franklin Gothic Medium" charset="0"/>
              </a:rPr>
              <a:t>objectively offensive that it effectively denies a person equal access to the College’s educational programs or activities or College employment.</a:t>
            </a:r>
          </a:p>
          <a:p>
            <a:pPr marL="457200" indent="-457200" algn="l">
              <a:spcBef>
                <a:spcPts val="600"/>
              </a:spcBef>
              <a:buFont typeface="Arial" panose="020B0604020202020204" pitchFamily="34" charset="0"/>
              <a:buChar char="•"/>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spcBef>
                <a:spcPts val="600"/>
              </a:spcBef>
            </a:pPr>
            <a:endParaRPr lang="en-US" sz="800" dirty="0">
              <a:solidFill>
                <a:srgbClr val="00685E"/>
              </a:solidFill>
              <a:latin typeface="Franklin Gothic Book" panose="020B0503020102020204" pitchFamily="34" charset="0"/>
              <a:ea typeface="Franklin Gothic Book" charset="0"/>
              <a:cs typeface="Calibri" panose="020F0502020204030204" pitchFamily="34" charset="0"/>
            </a:endParaRPr>
          </a:p>
          <a:p>
            <a:pPr algn="l">
              <a:spcBef>
                <a:spcPts val="600"/>
              </a:spcBef>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2174116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u="sng" dirty="0">
                <a:solidFill>
                  <a:srgbClr val="00685E"/>
                </a:solidFill>
                <a:latin typeface="Franklin Gothic Book" panose="020B0503020102020204" pitchFamily="34" charset="0"/>
                <a:ea typeface="Franklin Gothic Medium" charset="0"/>
                <a:cs typeface="Franklin Gothic Medium" charset="0"/>
              </a:rPr>
              <a:t>Sexual Violence</a:t>
            </a:r>
            <a:endParaRPr lang="en-US" sz="2800" b="1" u="sng"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Includes:</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Nonconsensual sexual contact</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Nonconsensual sexual intercourse</a:t>
            </a:r>
          </a:p>
          <a:p>
            <a:pPr marL="457200" indent="-457200" algn="l">
              <a:spcBef>
                <a:spcPts val="600"/>
              </a:spcBef>
              <a:buFont typeface="Arial" panose="020B0604020202020204" pitchFamily="34" charset="0"/>
              <a:buChar char="•"/>
            </a:pPr>
            <a:r>
              <a:rPr lang="en-US" sz="2800" dirty="0">
                <a:solidFill>
                  <a:srgbClr val="00685E"/>
                </a:solidFill>
                <a:highlight>
                  <a:srgbClr val="FFFF00"/>
                </a:highlight>
                <a:latin typeface="Franklin Gothic Book" panose="020B0503020102020204" pitchFamily="34" charset="0"/>
                <a:ea typeface="Franklin Gothic Book" charset="0"/>
                <a:cs typeface="Calibri" panose="020F0502020204030204" pitchFamily="34" charset="0"/>
              </a:rPr>
              <a:t>Domestic violence</a:t>
            </a:r>
          </a:p>
          <a:p>
            <a:pPr marL="457200" indent="-457200" algn="l">
              <a:spcBef>
                <a:spcPts val="600"/>
              </a:spcBef>
              <a:buFont typeface="Arial" panose="020B0604020202020204" pitchFamily="34" charset="0"/>
              <a:buChar char="•"/>
            </a:pPr>
            <a:r>
              <a:rPr lang="en-US" sz="2800" dirty="0">
                <a:solidFill>
                  <a:srgbClr val="00685E"/>
                </a:solidFill>
                <a:highlight>
                  <a:srgbClr val="FFFF00"/>
                </a:highlight>
                <a:latin typeface="Franklin Gothic Book" panose="020B0503020102020204" pitchFamily="34" charset="0"/>
                <a:ea typeface="Franklin Gothic Book" charset="0"/>
                <a:cs typeface="Calibri" panose="020F0502020204030204" pitchFamily="34" charset="0"/>
              </a:rPr>
              <a:t>Dating violence</a:t>
            </a:r>
          </a:p>
          <a:p>
            <a:pPr marL="457200" indent="-457200" algn="l">
              <a:spcBef>
                <a:spcPts val="600"/>
              </a:spcBef>
              <a:buFont typeface="Arial" panose="020B0604020202020204" pitchFamily="34" charset="0"/>
              <a:buChar char="•"/>
            </a:pPr>
            <a:r>
              <a:rPr lang="en-US" sz="2800" dirty="0">
                <a:solidFill>
                  <a:srgbClr val="00685E"/>
                </a:solidFill>
                <a:highlight>
                  <a:srgbClr val="FFFF00"/>
                </a:highlight>
                <a:latin typeface="Franklin Gothic Book" panose="020B0503020102020204" pitchFamily="34" charset="0"/>
                <a:ea typeface="Franklin Gothic Book" charset="0"/>
                <a:cs typeface="Calibri" panose="020F0502020204030204" pitchFamily="34" charset="0"/>
              </a:rPr>
              <a:t>Stalking</a:t>
            </a:r>
          </a:p>
          <a:p>
            <a:pPr algn="l">
              <a:spcBef>
                <a:spcPts val="600"/>
              </a:spcBef>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2631935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7" y="1898900"/>
            <a:ext cx="8553691" cy="3782981"/>
          </a:xfrm>
          <a:prstGeom prst="rect">
            <a:avLst/>
          </a:prstGeom>
        </p:spPr>
        <p:txBody>
          <a:bodyPr vert="horz" lIns="91440" tIns="45720" rIns="91440" bIns="45720" rtlCol="0" anchor="t" anchorCtr="0">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Respond promptly and effectively when a possible Title IX violation becomes known</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Provide supportive measures to involved parties as needed </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Investigate formal complaints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Ensure due process and fair treatment of all parties in our response </a:t>
            </a:r>
            <a:endParaRPr lang="en-US" sz="2800" i="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Provide remedies to restore access to education – disciplinary action, supportive measures, etc.</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Protect all parties from retaliation</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083606" y="908022"/>
            <a:ext cx="9792478"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Title IX Requires the College to: </a:t>
            </a:r>
          </a:p>
        </p:txBody>
      </p:sp>
    </p:spTree>
    <p:extLst>
      <p:ext uri="{BB962C8B-B14F-4D97-AF65-F5344CB8AC3E}">
        <p14:creationId xmlns:p14="http://schemas.microsoft.com/office/powerpoint/2010/main" val="4230702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342900" lvl="0" indent="-342900" algn="l" defTabSz="914400">
              <a:spcBef>
                <a:spcPct val="20000"/>
              </a:spcBef>
              <a:buFont typeface="Arial" pitchFamily="34" charset="0"/>
              <a:buChar char="•"/>
            </a:pPr>
            <a:r>
              <a:rPr lang="en-US" sz="2800" dirty="0">
                <a:solidFill>
                  <a:srgbClr val="00685E"/>
                </a:solidFill>
                <a:latin typeface="Franklin Gothic Book" panose="020B0503020102020204" pitchFamily="34" charset="0"/>
                <a:ea typeface="+mn-ea"/>
                <a:cs typeface="+mn-cs"/>
              </a:rPr>
              <a:t>As representatives of Shoreline CC, we support a </a:t>
            </a:r>
            <a:r>
              <a:rPr lang="en-US" sz="2800" u="sng" dirty="0">
                <a:solidFill>
                  <a:srgbClr val="00685E"/>
                </a:solidFill>
                <a:latin typeface="Franklin Gothic Book" panose="020B0503020102020204" pitchFamily="34" charset="0"/>
                <a:ea typeface="+mn-ea"/>
                <a:cs typeface="+mn-cs"/>
              </a:rPr>
              <a:t>culture of care</a:t>
            </a:r>
            <a:r>
              <a:rPr lang="en-US" sz="2800" dirty="0">
                <a:solidFill>
                  <a:srgbClr val="00685E"/>
                </a:solidFill>
                <a:latin typeface="Franklin Gothic Book" panose="020B0503020102020204" pitchFamily="34" charset="0"/>
                <a:ea typeface="+mn-ea"/>
                <a:cs typeface="+mn-cs"/>
              </a:rPr>
              <a:t> for each other and our students.</a:t>
            </a:r>
          </a:p>
          <a:p>
            <a:pPr marL="342900" lvl="0" indent="-342900" algn="l" defTabSz="914400">
              <a:spcBef>
                <a:spcPct val="20000"/>
              </a:spcBef>
              <a:buFont typeface="Arial" pitchFamily="34" charset="0"/>
              <a:buChar char="•"/>
            </a:pPr>
            <a:r>
              <a:rPr lang="en-US" sz="2800" dirty="0">
                <a:solidFill>
                  <a:srgbClr val="00685E"/>
                </a:solidFill>
                <a:latin typeface="Franklin Gothic Book" panose="020B0503020102020204" pitchFamily="34" charset="0"/>
                <a:ea typeface="+mn-ea"/>
                <a:cs typeface="+mn-cs"/>
              </a:rPr>
              <a:t>We commit to creating an environment in which sexual misconduct is unacceptable</a:t>
            </a:r>
          </a:p>
          <a:p>
            <a:pPr marL="342900" lvl="0" indent="-342900" algn="l" defTabSz="914400">
              <a:spcBef>
                <a:spcPct val="20000"/>
              </a:spcBef>
              <a:buFont typeface="Arial" pitchFamily="34" charset="0"/>
              <a:buChar char="•"/>
            </a:pPr>
            <a:r>
              <a:rPr lang="en-US" sz="2800" b="1" dirty="0">
                <a:solidFill>
                  <a:srgbClr val="00685E"/>
                </a:solidFill>
                <a:latin typeface="Franklin Gothic Book" panose="020B0503020102020204" pitchFamily="34" charset="0"/>
                <a:ea typeface="+mn-ea"/>
                <a:cs typeface="+mn-cs"/>
              </a:rPr>
              <a:t>We serve as mandated reporters.</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139484" y="958689"/>
            <a:ext cx="9968546"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is our role as employees?</a:t>
            </a:r>
          </a:p>
        </p:txBody>
      </p:sp>
    </p:spTree>
    <p:extLst>
      <p:ext uri="{BB962C8B-B14F-4D97-AF65-F5344CB8AC3E}">
        <p14:creationId xmlns:p14="http://schemas.microsoft.com/office/powerpoint/2010/main" val="2358052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dirty="0">
                <a:solidFill>
                  <a:srgbClr val="00685E"/>
                </a:solidFill>
                <a:latin typeface="Franklin Gothic Medium" charset="0"/>
                <a:ea typeface="Franklin Gothic Medium" charset="0"/>
                <a:cs typeface="Franklin Gothic Medium" charset="0"/>
              </a:rPr>
              <a:t>With the exception of Counselors,</a:t>
            </a:r>
          </a:p>
          <a:p>
            <a:r>
              <a:rPr lang="en-US" sz="3600" dirty="0">
                <a:solidFill>
                  <a:srgbClr val="00685E"/>
                </a:solidFill>
                <a:latin typeface="Franklin Gothic Medium" charset="0"/>
                <a:ea typeface="Franklin Gothic Medium" charset="0"/>
                <a:cs typeface="Franklin Gothic Medium" charset="0"/>
              </a:rPr>
              <a:t>We are </a:t>
            </a:r>
            <a:r>
              <a:rPr lang="en-US" sz="3600" u="sng" dirty="0">
                <a:solidFill>
                  <a:srgbClr val="00685E"/>
                </a:solidFill>
                <a:latin typeface="Franklin Gothic Medium" charset="0"/>
                <a:ea typeface="Franklin Gothic Medium" charset="0"/>
                <a:cs typeface="Franklin Gothic Medium" charset="0"/>
              </a:rPr>
              <a:t>all</a:t>
            </a:r>
            <a:r>
              <a:rPr lang="en-US" sz="3600" dirty="0">
                <a:solidFill>
                  <a:srgbClr val="00685E"/>
                </a:solidFill>
                <a:latin typeface="Franklin Gothic Medium" charset="0"/>
                <a:ea typeface="Franklin Gothic Medium" charset="0"/>
                <a:cs typeface="Franklin Gothic Medium" charset="0"/>
              </a:rPr>
              <a:t> mandated reporters</a:t>
            </a:r>
          </a:p>
          <a:p>
            <a:pPr algn="l"/>
            <a:endParaRPr lang="en-US" sz="2400" b="1" dirty="0">
              <a:solidFill>
                <a:srgbClr val="00685E"/>
              </a:solidFill>
              <a:latin typeface="Franklin Gothic Medium" charset="0"/>
              <a:ea typeface="Franklin Gothic Book" charset="0"/>
              <a:cs typeface="Franklin Gothic Book" charset="0"/>
            </a:endParaRPr>
          </a:p>
          <a:p>
            <a:pPr algn="l"/>
            <a:r>
              <a:rPr lang="en-US" sz="2800" dirty="0">
                <a:solidFill>
                  <a:srgbClr val="00685E"/>
                </a:solidFill>
                <a:latin typeface="Franklin Gothic Book" charset="0"/>
                <a:ea typeface="Franklin Gothic Book" charset="0"/>
                <a:cs typeface="Franklin Gothic Book" charset="0"/>
              </a:rPr>
              <a:t>If you witness or learn about sexual violence, sexual harassment or gender discrimination, you </a:t>
            </a:r>
            <a:r>
              <a:rPr lang="en-US" sz="2800" u="sng" dirty="0">
                <a:solidFill>
                  <a:srgbClr val="00685E"/>
                </a:solidFill>
                <a:latin typeface="Franklin Gothic Book" charset="0"/>
                <a:ea typeface="Franklin Gothic Book" charset="0"/>
                <a:cs typeface="Franklin Gothic Book" charset="0"/>
              </a:rPr>
              <a:t>must</a:t>
            </a:r>
            <a:r>
              <a:rPr lang="en-US" sz="2800" dirty="0">
                <a:solidFill>
                  <a:srgbClr val="00685E"/>
                </a:solidFill>
                <a:latin typeface="Franklin Gothic Book" charset="0"/>
                <a:ea typeface="Franklin Gothic Book" charset="0"/>
                <a:cs typeface="Franklin Gothic Book" charset="0"/>
              </a:rPr>
              <a:t> report it to an appropriate authority (Title IX Coordinator, supervisor or Dean, Safety and Security).</a:t>
            </a: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476462" y="958689"/>
            <a:ext cx="8902170"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Who is a mandated reporter?</a:t>
            </a:r>
          </a:p>
        </p:txBody>
      </p:sp>
    </p:spTree>
    <p:extLst>
      <p:ext uri="{BB962C8B-B14F-4D97-AF65-F5344CB8AC3E}">
        <p14:creationId xmlns:p14="http://schemas.microsoft.com/office/powerpoint/2010/main" val="18514645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47371"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874494"/>
            <a:ext cx="8553691" cy="4038532"/>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When someone reports sexual misconduct</a:t>
            </a:r>
          </a:p>
          <a:p>
            <a:pPr algn="l"/>
            <a:endParaRPr lang="en-US" sz="1000" b="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1. Determine if emergency services are needed (medical treatment or law enforcement response). If so, call Safety and Security.</a:t>
            </a:r>
          </a:p>
          <a:p>
            <a:pPr algn="l">
              <a:spcBef>
                <a:spcPts val="600"/>
              </a:spcBef>
            </a:pPr>
            <a:r>
              <a:rPr lang="en-US" sz="2800" dirty="0">
                <a:solidFill>
                  <a:srgbClr val="00685E"/>
                </a:solidFill>
                <a:latin typeface="Franklin Gothic Book" charset="0"/>
                <a:ea typeface="Franklin Gothic Book" charset="0"/>
                <a:cs typeface="Franklin Gothic Book" charset="0"/>
              </a:rPr>
              <a:t>2. Help the person feel safe and supported</a:t>
            </a:r>
            <a:endParaRPr lang="en-US" sz="2800" i="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3. Let them know that you may not be able to keep what they tell you confidential. </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respond?</a:t>
            </a:r>
          </a:p>
        </p:txBody>
      </p:sp>
    </p:spTree>
    <p:extLst>
      <p:ext uri="{BB962C8B-B14F-4D97-AF65-F5344CB8AC3E}">
        <p14:creationId xmlns:p14="http://schemas.microsoft.com/office/powerpoint/2010/main" val="2555450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39977" y="1795533"/>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When someone reports sexual misconduct</a:t>
            </a:r>
          </a:p>
          <a:p>
            <a:pPr algn="l"/>
            <a:endParaRPr lang="en-US" sz="1000" b="1" dirty="0">
              <a:solidFill>
                <a:srgbClr val="00685E"/>
              </a:solidFill>
              <a:latin typeface="Franklin Gothic Book" charset="0"/>
              <a:ea typeface="Franklin Gothic Book" charset="0"/>
              <a:cs typeface="Franklin Gothic Book" charset="0"/>
            </a:endParaRPr>
          </a:p>
          <a:p>
            <a:pPr algn="l">
              <a:spcBef>
                <a:spcPts val="600"/>
              </a:spcBef>
            </a:pPr>
            <a:r>
              <a:rPr lang="en-US" sz="2800" dirty="0">
                <a:solidFill>
                  <a:srgbClr val="00685E"/>
                </a:solidFill>
                <a:latin typeface="Franklin Gothic Book" charset="0"/>
                <a:ea typeface="Franklin Gothic Book" charset="0"/>
                <a:cs typeface="Franklin Gothic Book" charset="0"/>
              </a:rPr>
              <a:t>4. Suggest they visit the Counseling Center if they wish to speak with someone confidentially. Accompany them if you can.</a:t>
            </a:r>
          </a:p>
          <a:p>
            <a:pPr algn="l">
              <a:spcBef>
                <a:spcPts val="600"/>
              </a:spcBef>
            </a:pPr>
            <a:r>
              <a:rPr lang="en-US" sz="2800" dirty="0">
                <a:solidFill>
                  <a:srgbClr val="00685E"/>
                </a:solidFill>
                <a:latin typeface="Franklin Gothic Book" charset="0"/>
                <a:ea typeface="Franklin Gothic Book" charset="0"/>
                <a:cs typeface="Franklin Gothic Book" charset="0"/>
              </a:rPr>
              <a:t>5. Listen for understanding. Set aside judgment.</a:t>
            </a:r>
          </a:p>
          <a:p>
            <a:pPr algn="l">
              <a:spcBef>
                <a:spcPts val="600"/>
              </a:spcBef>
            </a:pPr>
            <a:r>
              <a:rPr lang="en-US" sz="2800" dirty="0">
                <a:solidFill>
                  <a:srgbClr val="00685E"/>
                </a:solidFill>
                <a:latin typeface="Franklin Gothic Book" charset="0"/>
                <a:ea typeface="Franklin Gothic Book" charset="0"/>
                <a:cs typeface="Franklin Gothic Book" charset="0"/>
              </a:rPr>
              <a:t>6. Report the concern!</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respond?</a:t>
            </a:r>
          </a:p>
        </p:txBody>
      </p:sp>
    </p:spTree>
    <p:extLst>
      <p:ext uri="{BB962C8B-B14F-4D97-AF65-F5344CB8AC3E}">
        <p14:creationId xmlns:p14="http://schemas.microsoft.com/office/powerpoint/2010/main" val="112049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The difference is important!</a:t>
            </a:r>
            <a:endParaRPr lang="en-US" sz="1000" b="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Confidentiality means you tell no one (with very few exceptions).</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Privacy means you tell only the people who need to know in order to keep the community safe and investigate the complaint.</a:t>
            </a:r>
          </a:p>
          <a:p>
            <a:pPr marL="457200" indent="-457200" algn="l">
              <a:spcBef>
                <a:spcPts val="600"/>
              </a:spcBef>
              <a:buFont typeface="Arial" charset="0"/>
              <a:buChar char="•"/>
            </a:pPr>
            <a:r>
              <a:rPr lang="en-US" sz="2800" u="sng" dirty="0">
                <a:solidFill>
                  <a:srgbClr val="00685E"/>
                </a:solidFill>
                <a:latin typeface="Franklin Gothic Book" charset="0"/>
                <a:ea typeface="Franklin Gothic Book" charset="0"/>
                <a:cs typeface="Franklin Gothic Book" charset="0"/>
              </a:rPr>
              <a:t>Unless you are employed by SCC as a Counselor, you cannot promise confidentiality.</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Privacy vs. Confidentiality</a:t>
            </a:r>
          </a:p>
        </p:txBody>
      </p:sp>
    </p:spTree>
    <p:extLst>
      <p:ext uri="{BB962C8B-B14F-4D97-AF65-F5344CB8AC3E}">
        <p14:creationId xmlns:p14="http://schemas.microsoft.com/office/powerpoint/2010/main" val="3783013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3600" b="1" dirty="0">
                <a:solidFill>
                  <a:srgbClr val="00685E"/>
                </a:solidFill>
                <a:latin typeface="Franklin Gothic Book" charset="0"/>
                <a:ea typeface="Franklin Gothic Book" charset="0"/>
                <a:cs typeface="Franklin Gothic Book" charset="0"/>
              </a:rPr>
              <a:t>Learning goals</a:t>
            </a:r>
          </a:p>
          <a:p>
            <a:pPr marL="457200" indent="-457200" algn="l">
              <a:spcBef>
                <a:spcPts val="600"/>
              </a:spcBef>
              <a:buFont typeface="Arial" charset="0"/>
              <a:buChar char="•"/>
            </a:pPr>
            <a:r>
              <a:rPr lang="en-US" sz="3600" b="1" dirty="0">
                <a:solidFill>
                  <a:srgbClr val="00685E"/>
                </a:solidFill>
                <a:latin typeface="Franklin Gothic Book" charset="0"/>
                <a:ea typeface="Franklin Gothic Book" charset="0"/>
                <a:cs typeface="Franklin Gothic Book" charset="0"/>
              </a:rPr>
              <a:t>Review of Title IX</a:t>
            </a:r>
          </a:p>
          <a:p>
            <a:pPr marL="457200" indent="-457200" algn="l">
              <a:spcBef>
                <a:spcPts val="600"/>
              </a:spcBef>
              <a:buFont typeface="Arial" charset="0"/>
              <a:buChar char="•"/>
            </a:pPr>
            <a:r>
              <a:rPr lang="en-US" sz="3600" b="1" dirty="0">
                <a:solidFill>
                  <a:srgbClr val="00685E"/>
                </a:solidFill>
                <a:latin typeface="Franklin Gothic Book" charset="0"/>
                <a:ea typeface="Franklin Gothic Book" charset="0"/>
                <a:cs typeface="Franklin Gothic Book" charset="0"/>
              </a:rPr>
              <a:t>Our roles and responsibilities </a:t>
            </a:r>
          </a:p>
          <a:p>
            <a:pPr marL="457200" indent="-457200" algn="l">
              <a:spcBef>
                <a:spcPts val="600"/>
              </a:spcBef>
              <a:buFont typeface="Arial" panose="020B0604020202020204" pitchFamily="34" charset="0"/>
              <a:buChar char="•"/>
            </a:pPr>
            <a:r>
              <a:rPr lang="en-US" sz="3600" b="1" dirty="0">
                <a:solidFill>
                  <a:srgbClr val="00685E"/>
                </a:solidFill>
                <a:latin typeface="Franklin Gothic Book" charset="0"/>
                <a:ea typeface="Franklin Gothic Book" charset="0"/>
                <a:cs typeface="Franklin Gothic Book" charset="0"/>
              </a:rPr>
              <a:t>Responding to reports of sexual misconduct</a:t>
            </a:r>
          </a:p>
          <a:p>
            <a:pPr marL="457200" indent="-457200" algn="l">
              <a:spcBef>
                <a:spcPts val="600"/>
              </a:spcBef>
              <a:buFont typeface="Arial" panose="020B0604020202020204" pitchFamily="34" charset="0"/>
              <a:buChar char="•"/>
            </a:pPr>
            <a:r>
              <a:rPr lang="en-US" sz="3600" b="1" dirty="0">
                <a:solidFill>
                  <a:srgbClr val="00685E"/>
                </a:solidFill>
                <a:latin typeface="Franklin Gothic Book" charset="0"/>
                <a:ea typeface="Franklin Gothic Book" charset="0"/>
                <a:cs typeface="Franklin Gothic Book" charset="0"/>
              </a:rPr>
              <a:t>Apply your knowledge</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Today’s session</a:t>
            </a:r>
          </a:p>
        </p:txBody>
      </p:sp>
    </p:spTree>
    <p:extLst>
      <p:ext uri="{BB962C8B-B14F-4D97-AF65-F5344CB8AC3E}">
        <p14:creationId xmlns:p14="http://schemas.microsoft.com/office/powerpoint/2010/main" val="1814606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Book" panose="020B0503020102020204" pitchFamily="34" charset="0"/>
                <a:ea typeface="Franklin Gothic Medium" charset="0"/>
                <a:cs typeface="Franklin Gothic Medium" charset="0"/>
              </a:rPr>
              <a:t>A survivor of sexual violence may be experiencing trauma. </a:t>
            </a:r>
            <a:r>
              <a:rPr lang="en-US" sz="2800" dirty="0">
                <a:solidFill>
                  <a:srgbClr val="00685E"/>
                </a:solidFill>
                <a:latin typeface="Franklin Gothic Book" panose="020B0503020102020204" pitchFamily="34" charset="0"/>
                <a:ea typeface="Franklin Gothic Book" charset="0"/>
                <a:cs typeface="Franklin Gothic Book" charset="0"/>
              </a:rPr>
              <a:t>Trauma can show up in many different ways:</a:t>
            </a:r>
          </a:p>
          <a:p>
            <a:pPr algn="l">
              <a:spcBef>
                <a:spcPts val="600"/>
              </a:spcBef>
            </a:pPr>
            <a:endParaRPr lang="en-US" sz="900" dirty="0">
              <a:solidFill>
                <a:srgbClr val="00685E"/>
              </a:solidFill>
              <a:latin typeface="Franklin Gothic Book" panose="020B0503020102020204" pitchFamily="34"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A person may be overwhelmed by emotion, or may show no emotion at all</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Book" charset="0"/>
                <a:cs typeface="Franklin Gothic Book" charset="0"/>
              </a:rPr>
              <a:t>Their story may not seem plausible or make sense</a:t>
            </a:r>
          </a:p>
          <a:p>
            <a:pPr algn="l">
              <a:spcBef>
                <a:spcPts val="600"/>
              </a:spcBef>
            </a:pPr>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b="1" dirty="0">
                <a:solidFill>
                  <a:srgbClr val="00685E"/>
                </a:solidFill>
                <a:latin typeface="Franklin Gothic Book" panose="020B0503020102020204" pitchFamily="34" charset="0"/>
                <a:ea typeface="Franklin Gothic Book" charset="0"/>
                <a:cs typeface="Franklin Gothic Book" charset="0"/>
              </a:rPr>
              <a:t>You don’t need to decide if their story is true. Just support them and report what you know.</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Keep in mind</a:t>
            </a:r>
          </a:p>
        </p:txBody>
      </p:sp>
    </p:spTree>
    <p:extLst>
      <p:ext uri="{BB962C8B-B14F-4D97-AF65-F5344CB8AC3E}">
        <p14:creationId xmlns:p14="http://schemas.microsoft.com/office/powerpoint/2010/main" val="38456963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90888"/>
            <a:ext cx="8553691" cy="3922137"/>
          </a:xfrm>
          <a:prstGeom prst="rect">
            <a:avLst/>
          </a:prstGeom>
        </p:spPr>
        <p:txBody>
          <a:bodyPr vert="horz" lIns="91440" tIns="45720" rIns="91440" bIns="45720" rtlCol="0" anchor="t" anchorCtr="0">
            <a:normAutofit fontScale="925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dirty="0">
                <a:solidFill>
                  <a:srgbClr val="00685E"/>
                </a:solidFill>
                <a:latin typeface="Franklin Gothic Book" charset="0"/>
                <a:ea typeface="Franklin Gothic Book" charset="0"/>
                <a:cs typeface="Franklin Gothic Book" charset="0"/>
              </a:rPr>
              <a:t>In the case of a life-threatening emergency, call 911.</a:t>
            </a:r>
          </a:p>
          <a:p>
            <a:pPr algn="l"/>
            <a:endParaRPr lang="en-US" sz="2800" b="1" dirty="0">
              <a:solidFill>
                <a:srgbClr val="00685E"/>
              </a:solidFill>
              <a:latin typeface="Franklin Gothic Book" charset="0"/>
              <a:ea typeface="Franklin Gothic Book" charset="0"/>
              <a:cs typeface="Franklin Gothic Book" charset="0"/>
            </a:endParaRPr>
          </a:p>
          <a:p>
            <a:pPr algn="l"/>
            <a:r>
              <a:rPr lang="en-US" sz="2800" b="1" dirty="0">
                <a:solidFill>
                  <a:srgbClr val="00685E"/>
                </a:solidFill>
                <a:latin typeface="Franklin Gothic Book" charset="0"/>
                <a:ea typeface="Franklin Gothic Book" charset="0"/>
                <a:cs typeface="Franklin Gothic Book" charset="0"/>
              </a:rPr>
              <a:t>If a situation requires immediate attention, call Safety and Security - 206-235-5860 (24/7/365).</a:t>
            </a:r>
            <a:endParaRPr lang="en-US" sz="2800" b="1" i="1" dirty="0">
              <a:solidFill>
                <a:srgbClr val="00685E"/>
              </a:solidFill>
              <a:latin typeface="Franklin Gothic Book" charset="0"/>
              <a:ea typeface="Franklin Gothic Book" charset="0"/>
              <a:cs typeface="Franklin Gothic Book" charset="0"/>
            </a:endParaRPr>
          </a:p>
          <a:p>
            <a:pPr algn="l">
              <a:spcBef>
                <a:spcPts val="600"/>
              </a:spcBef>
            </a:pPr>
            <a:endParaRPr lang="en-US" sz="1100" b="1" dirty="0">
              <a:solidFill>
                <a:srgbClr val="00685E"/>
              </a:solidFill>
              <a:latin typeface="Franklin Gothic Book" charset="0"/>
              <a:ea typeface="Franklin Gothic Book" charset="0"/>
              <a:cs typeface="Franklin Gothic Book" charset="0"/>
            </a:endParaRPr>
          </a:p>
          <a:p>
            <a:pPr algn="l">
              <a:spcBef>
                <a:spcPts val="600"/>
              </a:spcBef>
            </a:pPr>
            <a:r>
              <a:rPr lang="en-US" sz="2800" b="1" dirty="0">
                <a:solidFill>
                  <a:srgbClr val="00685E"/>
                </a:solidFill>
                <a:latin typeface="Franklin Gothic Book" charset="0"/>
                <a:ea typeface="Franklin Gothic Book" charset="0"/>
                <a:cs typeface="Franklin Gothic Book" charset="0"/>
              </a:rPr>
              <a:t>If the situation is not urgent:</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Contact the Title IX Coordinator</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File a report online (</a:t>
            </a:r>
            <a:r>
              <a:rPr lang="en-US" sz="2800" dirty="0">
                <a:hlinkClick r:id="rId3"/>
              </a:rPr>
              <a:t>https://www.shoreline.edu/title-ix/</a:t>
            </a:r>
            <a:r>
              <a:rPr lang="en-US" sz="2800" dirty="0"/>
              <a:t>)</a:t>
            </a:r>
            <a:endParaRPr lang="en-US" sz="2800" b="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Tell your supervisor or Dean</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All of the above!</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How do I report a concern?</a:t>
            </a:r>
          </a:p>
        </p:txBody>
      </p:sp>
    </p:spTree>
    <p:extLst>
      <p:ext uri="{BB962C8B-B14F-4D97-AF65-F5344CB8AC3E}">
        <p14:creationId xmlns:p14="http://schemas.microsoft.com/office/powerpoint/2010/main" val="39534021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The Title IX Coordinator contacts the complainant to get more information and determine next steps</a:t>
            </a:r>
          </a:p>
          <a:p>
            <a:pPr algn="l">
              <a:spcBef>
                <a:spcPts val="600"/>
              </a:spcBef>
            </a:pPr>
            <a:endParaRPr lang="en-US" sz="28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Supportive measures will be arranged as needed (referrals to campus and community resources, academic accommodations, housing accommodations if needed, etc.) </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After you report a concern</a:t>
            </a:r>
          </a:p>
        </p:txBody>
      </p:sp>
    </p:spTree>
    <p:extLst>
      <p:ext uri="{BB962C8B-B14F-4D97-AF65-F5344CB8AC3E}">
        <p14:creationId xmlns:p14="http://schemas.microsoft.com/office/powerpoint/2010/main" val="12271470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The Title IX Coordinator will identify the appropriate path to resolution </a:t>
            </a:r>
          </a:p>
          <a:p>
            <a:pPr algn="l">
              <a:spcBef>
                <a:spcPts val="600"/>
              </a:spcBef>
            </a:pPr>
            <a:r>
              <a:rPr lang="en-US" sz="2800" dirty="0">
                <a:solidFill>
                  <a:srgbClr val="00685E"/>
                </a:solidFill>
                <a:latin typeface="Franklin Gothic Book" charset="0"/>
                <a:ea typeface="Franklin Gothic Book" charset="0"/>
                <a:cs typeface="Franklin Gothic Book" charset="0"/>
              </a:rPr>
              <a:t>		</a:t>
            </a:r>
            <a:r>
              <a:rPr lang="en-US" sz="2800" u="sng" dirty="0">
                <a:solidFill>
                  <a:srgbClr val="00685E"/>
                </a:solidFill>
                <a:latin typeface="Franklin Gothic Book" charset="0"/>
                <a:ea typeface="Franklin Gothic Book" charset="0"/>
                <a:cs typeface="Franklin Gothic Book" charset="0"/>
              </a:rPr>
              <a:t>Informal resolution: </a:t>
            </a:r>
            <a:r>
              <a:rPr lang="en-US" sz="2800" dirty="0">
                <a:solidFill>
                  <a:srgbClr val="00685E"/>
                </a:solidFill>
                <a:latin typeface="Franklin Gothic Book" charset="0"/>
                <a:ea typeface="Franklin Gothic Book" charset="0"/>
                <a:cs typeface="Franklin Gothic Book" charset="0"/>
              </a:rPr>
              <a:t>supportive measures, 	agreement among the parties</a:t>
            </a:r>
          </a:p>
          <a:p>
            <a:pPr algn="l">
              <a:spcBef>
                <a:spcPts val="600"/>
              </a:spcBef>
            </a:pPr>
            <a:r>
              <a:rPr lang="en-US" sz="2800" dirty="0">
                <a:solidFill>
                  <a:srgbClr val="00685E"/>
                </a:solidFill>
                <a:latin typeface="Franklin Gothic Book" charset="0"/>
                <a:ea typeface="Franklin Gothic Book" charset="0"/>
                <a:cs typeface="Franklin Gothic Book" charset="0"/>
              </a:rPr>
              <a:t>		</a:t>
            </a:r>
            <a:r>
              <a:rPr lang="en-US" sz="2800" u="sng" dirty="0">
                <a:solidFill>
                  <a:srgbClr val="00685E"/>
                </a:solidFill>
                <a:latin typeface="Franklin Gothic Book" charset="0"/>
                <a:ea typeface="Franklin Gothic Book" charset="0"/>
                <a:cs typeface="Franklin Gothic Book" charset="0"/>
              </a:rPr>
              <a:t>Formal resolution: </a:t>
            </a:r>
            <a:r>
              <a:rPr lang="en-US" sz="2800" dirty="0">
                <a:solidFill>
                  <a:srgbClr val="00685E"/>
                </a:solidFill>
                <a:latin typeface="Franklin Gothic Book" charset="0"/>
                <a:ea typeface="Franklin Gothic Book" charset="0"/>
                <a:cs typeface="Franklin Gothic Book" charset="0"/>
              </a:rPr>
              <a:t>full investigation, finding of 	responsibility, possible disciplinary action</a:t>
            </a: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After you report a concern</a:t>
            </a:r>
          </a:p>
        </p:txBody>
      </p:sp>
    </p:spTree>
    <p:extLst>
      <p:ext uri="{BB962C8B-B14F-4D97-AF65-F5344CB8AC3E}">
        <p14:creationId xmlns:p14="http://schemas.microsoft.com/office/powerpoint/2010/main" val="9528502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874494"/>
            <a:ext cx="8553691" cy="4038532"/>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b="1" dirty="0">
                <a:solidFill>
                  <a:srgbClr val="00685E"/>
                </a:solidFill>
                <a:latin typeface="Franklin Gothic Book" charset="0"/>
                <a:ea typeface="Franklin Gothic Book" charset="0"/>
                <a:cs typeface="Franklin Gothic Book" charset="0"/>
              </a:rPr>
              <a:t>Examples include:</a:t>
            </a: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Moving a student to another section of a class</a:t>
            </a: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Allowing student to withdraw from a class without negative repercussions (academic or financial)</a:t>
            </a: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Adjusting assignment deadlines</a:t>
            </a: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Not assigning students to the same group</a:t>
            </a:r>
          </a:p>
          <a:p>
            <a:pPr marL="457200" indent="-457200" algn="l">
              <a:spcBef>
                <a:spcPts val="600"/>
              </a:spcBef>
              <a:buFont typeface="Arial" panose="020B0604020202020204" pitchFamily="34" charset="0"/>
              <a:buChar char="•"/>
            </a:pPr>
            <a:r>
              <a:rPr lang="en-US" sz="2800" dirty="0">
                <a:solidFill>
                  <a:srgbClr val="00685E"/>
                </a:solidFill>
                <a:latin typeface="Franklin Gothic Book" charset="0"/>
                <a:ea typeface="Franklin Gothic Book" charset="0"/>
                <a:cs typeface="Franklin Gothic Book" charset="0"/>
              </a:rPr>
              <a:t>Allowing a student to leave class a few minutes early </a:t>
            </a:r>
          </a:p>
          <a:p>
            <a:pPr algn="l">
              <a:spcBef>
                <a:spcPts val="600"/>
              </a:spcBef>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886300"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Supportive measures are key</a:t>
            </a:r>
          </a:p>
        </p:txBody>
      </p:sp>
    </p:spTree>
    <p:extLst>
      <p:ext uri="{BB962C8B-B14F-4D97-AF65-F5344CB8AC3E}">
        <p14:creationId xmlns:p14="http://schemas.microsoft.com/office/powerpoint/2010/main" val="22842618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90888"/>
            <a:ext cx="8553691" cy="3922137"/>
          </a:xfrm>
          <a:prstGeom prst="rect">
            <a:avLst/>
          </a:prstGeom>
        </p:spPr>
        <p:txBody>
          <a:bodyPr vert="horz" lIns="91440" tIns="45720" rIns="91440" bIns="45720" rtlCol="0" anchor="t" anchorCtr="0">
            <a:normAutofit fontScale="925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What you need to know:</a:t>
            </a:r>
            <a:endParaRPr lang="en-US" sz="1000" b="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Investigators are employees who have received special training</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You may be asked to come in for an interview and/or submit a written statement</a:t>
            </a:r>
          </a:p>
          <a:p>
            <a:pPr marL="457200" indent="-457200" algn="l">
              <a:spcBef>
                <a:spcPts val="600"/>
              </a:spcBef>
              <a:buFont typeface="Arial" charset="0"/>
              <a:buChar char="•"/>
            </a:pPr>
            <a:r>
              <a:rPr lang="en-US" sz="2800" dirty="0">
                <a:solidFill>
                  <a:srgbClr val="00685E"/>
                </a:solidFill>
                <a:latin typeface="Franklin Gothic Book" charset="0"/>
                <a:ea typeface="Franklin Gothic Book" charset="0"/>
                <a:cs typeface="Franklin Gothic Book" charset="0"/>
              </a:rPr>
              <a:t>Investigations take time (usually 2 months or more)</a:t>
            </a:r>
          </a:p>
          <a:p>
            <a:pPr>
              <a:spcBef>
                <a:spcPts val="600"/>
              </a:spcBef>
            </a:pPr>
            <a:endParaRPr lang="en-US" sz="2800" dirty="0">
              <a:solidFill>
                <a:srgbClr val="00685E"/>
              </a:solidFill>
              <a:latin typeface="Franklin Gothic Book" charset="0"/>
              <a:ea typeface="Franklin Gothic Book" charset="0"/>
              <a:cs typeface="Franklin Gothic Book" charset="0"/>
            </a:endParaRPr>
          </a:p>
          <a:p>
            <a:pPr algn="l">
              <a:spcBef>
                <a:spcPts val="600"/>
              </a:spcBef>
            </a:pPr>
            <a:r>
              <a:rPr lang="en-US" sz="2800" b="1" dirty="0">
                <a:solidFill>
                  <a:srgbClr val="00685E"/>
                </a:solidFill>
                <a:latin typeface="Franklin Gothic Book" charset="0"/>
                <a:ea typeface="Franklin Gothic Book" charset="0"/>
                <a:cs typeface="Franklin Gothic Book" charset="0"/>
              </a:rPr>
              <a:t>Regardless of the path to resolution, you may never know the outcome.</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Investigations</a:t>
            </a:r>
          </a:p>
        </p:txBody>
      </p:sp>
    </p:spTree>
    <p:extLst>
      <p:ext uri="{BB962C8B-B14F-4D97-AF65-F5344CB8AC3E}">
        <p14:creationId xmlns:p14="http://schemas.microsoft.com/office/powerpoint/2010/main" val="27565703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1990888"/>
            <a:ext cx="8553691" cy="3922137"/>
          </a:xfrm>
          <a:prstGeom prst="rect">
            <a:avLst/>
          </a:prstGeom>
        </p:spPr>
        <p:txBody>
          <a:bodyPr vert="horz" lIns="91440" tIns="45720" rIns="91440" bIns="45720" rtlCol="0" anchor="t" anchorCtr="0">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Aft>
                <a:spcPts val="600"/>
              </a:spcAft>
              <a:buFont typeface="Arial" charset="0"/>
              <a:buChar char="•"/>
            </a:pPr>
            <a:r>
              <a:rPr lang="en-US" sz="3600" dirty="0">
                <a:solidFill>
                  <a:srgbClr val="00685E"/>
                </a:solidFill>
                <a:latin typeface="Franklin Gothic Book" charset="0"/>
                <a:ea typeface="Franklin Gothic Book" charset="0"/>
                <a:cs typeface="Franklin Gothic Book" charset="0"/>
              </a:rPr>
              <a:t>Know about campus resources – Counseling Center, Safety &amp; Security, Title IX Coordinator</a:t>
            </a:r>
          </a:p>
          <a:p>
            <a:pPr marL="457200" indent="-457200" algn="l">
              <a:spcAft>
                <a:spcPts val="600"/>
              </a:spcAft>
              <a:buFont typeface="Arial" charset="0"/>
              <a:buChar char="•"/>
            </a:pPr>
            <a:r>
              <a:rPr lang="en-US" sz="3600" dirty="0">
                <a:solidFill>
                  <a:srgbClr val="00685E"/>
                </a:solidFill>
                <a:latin typeface="Franklin Gothic Book" charset="0"/>
                <a:ea typeface="Franklin Gothic Book" charset="0"/>
                <a:cs typeface="Franklin Gothic Book" charset="0"/>
              </a:rPr>
              <a:t>Be familiar with College policy and Title IX grievance procedures</a:t>
            </a:r>
          </a:p>
          <a:p>
            <a:pPr marL="457200" indent="-457200" algn="l">
              <a:spcAft>
                <a:spcPts val="600"/>
              </a:spcAft>
              <a:buFont typeface="Arial" charset="0"/>
              <a:buChar char="•"/>
            </a:pPr>
            <a:r>
              <a:rPr lang="en-US" sz="3600" dirty="0">
                <a:solidFill>
                  <a:srgbClr val="00685E"/>
                </a:solidFill>
                <a:latin typeface="Franklin Gothic Book" charset="0"/>
                <a:ea typeface="Franklin Gothic Book" charset="0"/>
                <a:cs typeface="Franklin Gothic Book" charset="0"/>
              </a:rPr>
              <a:t>Include language on your syllabus or department web page about Title IX</a:t>
            </a:r>
          </a:p>
          <a:p>
            <a:pPr marL="457200" indent="-457200" algn="l">
              <a:spcAft>
                <a:spcPts val="600"/>
              </a:spcAft>
              <a:buFont typeface="Arial" charset="0"/>
              <a:buChar char="•"/>
            </a:pPr>
            <a:r>
              <a:rPr lang="en-US" sz="3600" dirty="0">
                <a:solidFill>
                  <a:srgbClr val="00685E"/>
                </a:solidFill>
                <a:latin typeface="Franklin Gothic Book" charset="0"/>
                <a:ea typeface="Franklin Gothic Book" charset="0"/>
                <a:cs typeface="Franklin Gothic Book" charset="0"/>
              </a:rPr>
              <a:t>Be an active bystander</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Creating a culture of care</a:t>
            </a:r>
          </a:p>
        </p:txBody>
      </p:sp>
    </p:spTree>
    <p:extLst>
      <p:ext uri="{BB962C8B-B14F-4D97-AF65-F5344CB8AC3E}">
        <p14:creationId xmlns:p14="http://schemas.microsoft.com/office/powerpoint/2010/main" val="23270877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Take care of yourself!</a:t>
            </a:r>
          </a:p>
        </p:txBody>
      </p:sp>
      <p:pic>
        <p:nvPicPr>
          <p:cNvPr id="1030" name="Picture 6" descr="oxygen-mask">
            <a:extLst>
              <a:ext uri="{FF2B5EF4-FFF2-40B4-BE49-F238E27FC236}">
                <a16:creationId xmlns:a16="http://schemas.microsoft.com/office/drawing/2014/main" id="{AE8B3A49-4AE1-4DFE-A263-B94D75AA34F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4859" y="2171833"/>
            <a:ext cx="3593013" cy="38420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0715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25494" y="1984068"/>
            <a:ext cx="8553691" cy="4170296"/>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Medium" charset="0"/>
                <a:ea typeface="Franklin Gothic Medium" charset="0"/>
                <a:cs typeface="Franklin Gothic Medium" charset="0"/>
              </a:rPr>
              <a:t>Scenario 1:</a:t>
            </a:r>
          </a:p>
          <a:p>
            <a:pPr algn="l">
              <a:spcBef>
                <a:spcPts val="600"/>
              </a:spcBef>
            </a:pPr>
            <a:r>
              <a:rPr lang="en-US" sz="2800" dirty="0">
                <a:solidFill>
                  <a:srgbClr val="00685E"/>
                </a:solidFill>
                <a:latin typeface="Franklin Gothic Medium" charset="0"/>
                <a:ea typeface="Franklin Gothic Book" charset="0"/>
                <a:cs typeface="Franklin Gothic Book" charset="0"/>
              </a:rPr>
              <a:t>	A student tells you that another student has been bothering them – asking them out repeatedly, hugging them, waiting for them after class. They are beginning to feel uncomfortable, but they tell you they don’t want to make a big deal of it.</a:t>
            </a:r>
          </a:p>
          <a:p>
            <a:pPr algn="l">
              <a:spcBef>
                <a:spcPts val="600"/>
              </a:spcBef>
            </a:pPr>
            <a:r>
              <a:rPr lang="en-US" sz="2800" dirty="0">
                <a:solidFill>
                  <a:srgbClr val="00685E"/>
                </a:solidFill>
                <a:latin typeface="Franklin Gothic Medium" charset="0"/>
                <a:ea typeface="Franklin Gothic Book" charset="0"/>
                <a:cs typeface="Franklin Gothic Book" charset="0"/>
              </a:rPr>
              <a:t>	How will you respond?</a:t>
            </a:r>
          </a:p>
          <a:p>
            <a:pPr algn="l">
              <a:spcBef>
                <a:spcPts val="600"/>
              </a:spcBef>
            </a:pPr>
            <a:r>
              <a:rPr lang="en-US" sz="2800" dirty="0">
                <a:solidFill>
                  <a:srgbClr val="00685E"/>
                </a:solidFill>
                <a:latin typeface="Franklin Gothic Medium" charset="0"/>
                <a:ea typeface="Franklin Gothic Book" charset="0"/>
                <a:cs typeface="Franklin Gothic Book" charset="0"/>
              </a:rPr>
              <a:t>	How is the college likely to respond?</a:t>
            </a: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2800" dirty="0">
              <a:solidFill>
                <a:srgbClr val="00685E"/>
              </a:solidFill>
              <a:latin typeface="Franklin Gothic Medium" charset="0"/>
              <a:ea typeface="Franklin Gothic Book" charset="0"/>
              <a:cs typeface="Franklin Gothic Book" charset="0"/>
            </a:endParaRPr>
          </a:p>
          <a:p>
            <a:pPr algn="l">
              <a:spcBef>
                <a:spcPts val="600"/>
              </a:spcBef>
            </a:pPr>
            <a:endParaRPr lang="en-US" sz="36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925494" y="1083633"/>
            <a:ext cx="8329438" cy="659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Putting it all together…</a:t>
            </a:r>
          </a:p>
        </p:txBody>
      </p:sp>
    </p:spTree>
    <p:extLst>
      <p:ext uri="{BB962C8B-B14F-4D97-AF65-F5344CB8AC3E}">
        <p14:creationId xmlns:p14="http://schemas.microsoft.com/office/powerpoint/2010/main" val="4349366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925494" y="1984068"/>
            <a:ext cx="8553691" cy="3736485"/>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2800" dirty="0">
                <a:solidFill>
                  <a:srgbClr val="00685E"/>
                </a:solidFill>
                <a:latin typeface="Franklin Gothic Medium" charset="0"/>
                <a:ea typeface="Franklin Gothic Medium" charset="0"/>
                <a:cs typeface="Franklin Gothic Medium" charset="0"/>
              </a:rPr>
              <a:t>Scenario 2:</a:t>
            </a:r>
          </a:p>
          <a:p>
            <a:pPr algn="l">
              <a:spcBef>
                <a:spcPts val="600"/>
              </a:spcBef>
            </a:pPr>
            <a:r>
              <a:rPr lang="en-US" sz="2800" dirty="0">
                <a:solidFill>
                  <a:srgbClr val="00685E"/>
                </a:solidFill>
                <a:latin typeface="Franklin Gothic Medium" charset="0"/>
                <a:ea typeface="Franklin Gothic Book" charset="0"/>
                <a:cs typeface="Franklin Gothic Book" charset="0"/>
              </a:rPr>
              <a:t>	You notice a student’s level of participation in class has changed and their grades have slipped. When you reach out to them, they disclose that their partner has physically and verbally abusive.</a:t>
            </a:r>
          </a:p>
          <a:p>
            <a:pPr algn="l">
              <a:spcBef>
                <a:spcPts val="600"/>
              </a:spcBef>
            </a:pPr>
            <a:r>
              <a:rPr lang="en-US" sz="2800" dirty="0">
                <a:solidFill>
                  <a:srgbClr val="00685E"/>
                </a:solidFill>
                <a:latin typeface="Franklin Gothic Medium" charset="0"/>
                <a:ea typeface="Franklin Gothic Book" charset="0"/>
                <a:cs typeface="Franklin Gothic Book" charset="0"/>
              </a:rPr>
              <a:t>	How do you respond?</a:t>
            </a:r>
          </a:p>
          <a:p>
            <a:pPr algn="l">
              <a:spcBef>
                <a:spcPts val="600"/>
              </a:spcBef>
            </a:pPr>
            <a:r>
              <a:rPr lang="en-US" sz="2800" dirty="0">
                <a:solidFill>
                  <a:srgbClr val="00685E"/>
                </a:solidFill>
                <a:latin typeface="Franklin Gothic Medium" charset="0"/>
                <a:ea typeface="Franklin Gothic Book" charset="0"/>
                <a:cs typeface="Franklin Gothic Book" charset="0"/>
              </a:rPr>
              <a:t>	How is the college likely to respond?</a:t>
            </a:r>
          </a:p>
          <a:p>
            <a:pPr algn="l">
              <a:spcBef>
                <a:spcPts val="600"/>
              </a:spcBef>
            </a:pPr>
            <a:endParaRPr lang="en-US" sz="36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925494" y="1083633"/>
            <a:ext cx="8329438" cy="659096"/>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Putting it all together…</a:t>
            </a:r>
          </a:p>
        </p:txBody>
      </p:sp>
    </p:spTree>
    <p:extLst>
      <p:ext uri="{BB962C8B-B14F-4D97-AF65-F5344CB8AC3E}">
        <p14:creationId xmlns:p14="http://schemas.microsoft.com/office/powerpoint/2010/main" val="3607505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685E"/>
                </a:solidFill>
                <a:latin typeface="Franklin Gothic Medium" charset="0"/>
                <a:ea typeface="Franklin Gothic Medium" charset="0"/>
                <a:cs typeface="Franklin Gothic Medium" charset="0"/>
              </a:rPr>
              <a:t>By the end of this session, you will…</a:t>
            </a:r>
            <a:endParaRPr lang="en-US" sz="1000" b="1"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Be familiar with the basics of Title IX</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Understand our responsibilities under Title IX as a college and as individual employees</a:t>
            </a:r>
          </a:p>
          <a:p>
            <a:pPr marL="457200" indent="-457200" algn="l">
              <a:spcBef>
                <a:spcPts val="600"/>
              </a:spcBef>
              <a:buFont typeface="Arial" charset="0"/>
              <a:buChar char="•"/>
            </a:pPr>
            <a:r>
              <a:rPr lang="en-US" sz="2800" b="1" dirty="0">
                <a:solidFill>
                  <a:srgbClr val="00685E"/>
                </a:solidFill>
                <a:latin typeface="Franklin Gothic Book" charset="0"/>
                <a:ea typeface="Franklin Gothic Book" charset="0"/>
                <a:cs typeface="Franklin Gothic Book" charset="0"/>
              </a:rPr>
              <a:t>Know how to respond to a report of sexual misconduct</a:t>
            </a:r>
            <a:endParaRPr lang="en-US" sz="2800" b="1" i="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Learning goals</a:t>
            </a:r>
          </a:p>
        </p:txBody>
      </p:sp>
    </p:spTree>
    <p:extLst>
      <p:ext uri="{BB962C8B-B14F-4D97-AF65-F5344CB8AC3E}">
        <p14:creationId xmlns:p14="http://schemas.microsoft.com/office/powerpoint/2010/main" val="37580986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600" dirty="0">
                <a:solidFill>
                  <a:srgbClr val="00685E"/>
                </a:solidFill>
                <a:latin typeface="Franklin Gothic Medium" charset="0"/>
                <a:ea typeface="Franklin Gothic Medium" charset="0"/>
                <a:cs typeface="Franklin Gothic Medium" charset="0"/>
              </a:rPr>
              <a:t>Did we accomplish the learning goals?</a:t>
            </a:r>
          </a:p>
          <a:p>
            <a:pPr algn="l"/>
            <a:endParaRPr lang="en-US" sz="3600" dirty="0">
              <a:solidFill>
                <a:srgbClr val="00685E"/>
              </a:solidFill>
              <a:latin typeface="Franklin Gothic Medium" charset="0"/>
              <a:ea typeface="Franklin Gothic Medium" charset="0"/>
              <a:cs typeface="Franklin Gothic Medium" charset="0"/>
            </a:endParaRPr>
          </a:p>
          <a:p>
            <a:pPr algn="l"/>
            <a:r>
              <a:rPr lang="en-US" sz="3600" dirty="0">
                <a:solidFill>
                  <a:srgbClr val="00685E"/>
                </a:solidFill>
                <a:latin typeface="Franklin Gothic Medium" charset="0"/>
                <a:ea typeface="Franklin Gothic Medium" charset="0"/>
                <a:cs typeface="Franklin Gothic Medium" charset="0"/>
              </a:rPr>
              <a:t>Did you learn the one thing you wanted to learn today?</a:t>
            </a:r>
          </a:p>
          <a:p>
            <a:pPr algn="l"/>
            <a:endParaRPr lang="en-US" sz="3600" dirty="0">
              <a:solidFill>
                <a:srgbClr val="00685E"/>
              </a:solidFill>
              <a:latin typeface="Franklin Gothic Medium" charset="0"/>
              <a:ea typeface="Franklin Gothic Book" charset="0"/>
              <a:cs typeface="Franklin Gothic Book" charset="0"/>
            </a:endParaRPr>
          </a:p>
          <a:p>
            <a:pPr algn="l"/>
            <a:r>
              <a:rPr lang="en-US" sz="3600" dirty="0">
                <a:solidFill>
                  <a:srgbClr val="00685E"/>
                </a:solidFill>
                <a:latin typeface="Franklin Gothic Medium" charset="0"/>
                <a:ea typeface="Franklin Gothic Book" charset="0"/>
                <a:cs typeface="Franklin Gothic Book" charset="0"/>
              </a:rPr>
              <a:t>Is there anything else you would like to discuss today?</a:t>
            </a:r>
            <a:endParaRPr lang="en-US" sz="2800"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Conclusion</a:t>
            </a:r>
          </a:p>
        </p:txBody>
      </p:sp>
    </p:spTree>
    <p:extLst>
      <p:ext uri="{BB962C8B-B14F-4D97-AF65-F5344CB8AC3E}">
        <p14:creationId xmlns:p14="http://schemas.microsoft.com/office/powerpoint/2010/main" val="251951019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2165706" y="2060035"/>
            <a:ext cx="8781927"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panose="020B0604020202020204" pitchFamily="34" charset="0"/>
              <a:buChar char="•"/>
            </a:pPr>
            <a:r>
              <a:rPr lang="en-US" sz="2800" dirty="0">
                <a:solidFill>
                  <a:srgbClr val="00685E"/>
                </a:solidFill>
                <a:latin typeface="Franklin Gothic Medium" charset="0"/>
                <a:ea typeface="Franklin Gothic Book" charset="0"/>
                <a:cs typeface="Franklin Gothic Book" charset="0"/>
              </a:rPr>
              <a:t>Shoreline CC Title IX web page: </a:t>
            </a:r>
          </a:p>
          <a:p>
            <a:pPr algn="l">
              <a:spcBef>
                <a:spcPts val="600"/>
              </a:spcBef>
            </a:pPr>
            <a:r>
              <a:rPr lang="en-US" sz="2800" dirty="0">
                <a:solidFill>
                  <a:srgbClr val="00685E"/>
                </a:solidFill>
                <a:latin typeface="Franklin Gothic Medium" charset="0"/>
                <a:ea typeface="Franklin Gothic Book" charset="0"/>
                <a:cs typeface="Franklin Gothic Book" charset="0"/>
              </a:rPr>
              <a:t>	</a:t>
            </a:r>
            <a:r>
              <a:rPr lang="en-US" sz="2800" dirty="0">
                <a:hlinkClick r:id="rId3"/>
              </a:rPr>
              <a:t>https://www.shoreline.edu/title-ix/</a:t>
            </a:r>
            <a:endParaRPr lang="en-US" sz="2800" dirty="0">
              <a:solidFill>
                <a:srgbClr val="00685E"/>
              </a:solidFill>
              <a:latin typeface="Franklin Gothic Medium" charset="0"/>
              <a:ea typeface="Franklin Gothic Book" charset="0"/>
              <a:cs typeface="Franklin Gothic Book" charset="0"/>
            </a:endParaRPr>
          </a:p>
          <a:p>
            <a:pPr marL="914400" lvl="1" indent="-457200">
              <a:spcBef>
                <a:spcPts val="600"/>
              </a:spcBef>
              <a:buFont typeface="Arial" panose="020B0604020202020204" pitchFamily="34" charset="0"/>
              <a:buChar char="•"/>
            </a:pPr>
            <a:endParaRPr lang="en-US" sz="200" dirty="0">
              <a:solidFill>
                <a:srgbClr val="00685E"/>
              </a:solidFill>
              <a:latin typeface="Franklin Gothic Medium" charset="0"/>
              <a:ea typeface="Franklin Gothic Book" charset="0"/>
              <a:cs typeface="Franklin Gothic Book" charset="0"/>
            </a:endParaRPr>
          </a:p>
          <a:p>
            <a:pPr marL="457200" indent="-457200" algn="l">
              <a:spcBef>
                <a:spcPts val="600"/>
              </a:spcBef>
              <a:buFont typeface="Arial" panose="020B0604020202020204" pitchFamily="34" charset="0"/>
              <a:buChar char="•"/>
            </a:pPr>
            <a:endParaRPr lang="en-US" sz="200" dirty="0">
              <a:solidFill>
                <a:srgbClr val="00685E"/>
              </a:solidFill>
              <a:latin typeface="Franklin Gothic Medium"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Medium" charset="0"/>
                <a:ea typeface="Franklin Gothic Book" charset="0"/>
                <a:cs typeface="Franklin Gothic Book" charset="0"/>
              </a:rPr>
              <a:t>U.S Department of Education:</a:t>
            </a:r>
          </a:p>
          <a:p>
            <a:pPr algn="l">
              <a:spcBef>
                <a:spcPts val="600"/>
              </a:spcBef>
            </a:pPr>
            <a:r>
              <a:rPr lang="en-US" sz="2800" dirty="0">
                <a:solidFill>
                  <a:srgbClr val="00685E"/>
                </a:solidFill>
                <a:latin typeface="Franklin Gothic Medium" charset="0"/>
                <a:ea typeface="Franklin Gothic Book" charset="0"/>
                <a:cs typeface="Franklin Gothic Book" charset="0"/>
              </a:rPr>
              <a:t>	</a:t>
            </a:r>
            <a:r>
              <a:rPr lang="en-US" sz="2800" dirty="0">
                <a:hlinkClick r:id="rId4"/>
              </a:rPr>
              <a:t>https://www2.ed.gov/policy/rights/guid/ocr/sex.html</a:t>
            </a:r>
            <a:endParaRPr lang="en-US" sz="2800" dirty="0">
              <a:solidFill>
                <a:srgbClr val="00685E"/>
              </a:solidFill>
              <a:latin typeface="Franklin Gothic Medium" charset="0"/>
            </a:endParaRPr>
          </a:p>
          <a:p>
            <a:pPr marL="457200" indent="-457200" algn="l">
              <a:spcBef>
                <a:spcPts val="600"/>
              </a:spcBef>
              <a:buFont typeface="Arial" panose="020B0604020202020204" pitchFamily="34" charset="0"/>
              <a:buChar char="•"/>
            </a:pPr>
            <a:r>
              <a:rPr lang="en-US" sz="2800" dirty="0">
                <a:solidFill>
                  <a:srgbClr val="00685E"/>
                </a:solidFill>
                <a:latin typeface="Franklin Gothic Medium" charset="0"/>
                <a:ea typeface="Franklin Gothic Book" charset="0"/>
                <a:cs typeface="Franklin Gothic Book" charset="0"/>
              </a:rPr>
              <a:t>American Association of University Women (AAUW):</a:t>
            </a:r>
          </a:p>
          <a:p>
            <a:pPr algn="l">
              <a:spcBef>
                <a:spcPts val="600"/>
              </a:spcBef>
            </a:pPr>
            <a:r>
              <a:rPr lang="en-US" sz="2800" dirty="0">
                <a:solidFill>
                  <a:srgbClr val="00685E"/>
                </a:solidFill>
                <a:latin typeface="Franklin Gothic Medium" charset="0"/>
                <a:ea typeface="Franklin Gothic Book" charset="0"/>
                <a:cs typeface="Franklin Gothic Book" charset="0"/>
              </a:rPr>
              <a:t>	</a:t>
            </a:r>
            <a:r>
              <a:rPr lang="en-US" sz="2800" dirty="0">
                <a:hlinkClick r:id="rId5"/>
              </a:rPr>
              <a:t>https://www.aauw.org/title-ix/</a:t>
            </a:r>
            <a:endParaRPr lang="en-US" sz="2800" b="1" dirty="0">
              <a:solidFill>
                <a:srgbClr val="00685E"/>
              </a:solidFill>
              <a:latin typeface="Franklin Gothic Medium" charset="0"/>
              <a:ea typeface="Franklin Gothic Book" charset="0"/>
              <a:cs typeface="Franklin Gothic Book" charset="0"/>
            </a:endParaRPr>
          </a:p>
          <a:p>
            <a:pPr algn="l"/>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Learn more:</a:t>
            </a:r>
          </a:p>
        </p:txBody>
      </p:sp>
    </p:spTree>
    <p:extLst>
      <p:ext uri="{BB962C8B-B14F-4D97-AF65-F5344CB8AC3E}">
        <p14:creationId xmlns:p14="http://schemas.microsoft.com/office/powerpoint/2010/main" val="28960810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r>
              <a:rPr lang="en-US" sz="2000" b="1" dirty="0">
                <a:solidFill>
                  <a:srgbClr val="00685E"/>
                </a:solidFill>
                <a:latin typeface="Franklin Gothic Book" panose="020B0503020102020204" pitchFamily="34" charset="0"/>
                <a:ea typeface="Franklin Gothic Medium" charset="0"/>
                <a:cs typeface="Franklin Gothic Medium" charset="0"/>
              </a:rPr>
              <a:t>Tricia Lovely</a:t>
            </a:r>
          </a:p>
          <a:p>
            <a:pPr algn="l">
              <a:spcBef>
                <a:spcPts val="0"/>
              </a:spcBef>
            </a:pPr>
            <a:r>
              <a:rPr lang="en-US" sz="2000" b="1" i="1" dirty="0">
                <a:solidFill>
                  <a:srgbClr val="00685E"/>
                </a:solidFill>
                <a:latin typeface="Franklin Gothic Book" panose="020B0503020102020204" pitchFamily="34" charset="0"/>
                <a:ea typeface="Franklin Gothic Book" charset="0"/>
                <a:cs typeface="Franklin Gothic Book" charset="0"/>
              </a:rPr>
              <a:t>Title IX/EEO Coordinator</a:t>
            </a:r>
          </a:p>
          <a:p>
            <a:pPr algn="l">
              <a:spcBef>
                <a:spcPts val="0"/>
              </a:spcBef>
            </a:pPr>
            <a:r>
              <a:rPr lang="en-US" sz="2000" b="1" dirty="0">
                <a:solidFill>
                  <a:srgbClr val="00685E"/>
                </a:solidFill>
                <a:latin typeface="Franklin Gothic Book" panose="020B0503020102020204" pitchFamily="34" charset="0"/>
                <a:ea typeface="Franklin Gothic Book" charset="0"/>
                <a:cs typeface="Franklin Gothic Book" charset="0"/>
                <a:hlinkClick r:id="rId3"/>
              </a:rPr>
              <a:t>tlovely@shoreline.edu</a:t>
            </a:r>
            <a:endParaRPr lang="en-US" sz="2000" b="1" dirty="0">
              <a:solidFill>
                <a:srgbClr val="00685E"/>
              </a:solidFill>
              <a:latin typeface="Franklin Gothic Book" panose="020B0503020102020204" pitchFamily="34" charset="0"/>
              <a:ea typeface="Franklin Gothic Book" charset="0"/>
              <a:cs typeface="Franklin Gothic Book" charset="0"/>
            </a:endParaRPr>
          </a:p>
          <a:p>
            <a:pPr algn="l">
              <a:spcBef>
                <a:spcPts val="0"/>
              </a:spcBef>
            </a:pPr>
            <a:r>
              <a:rPr lang="en-US" sz="2000" b="1" dirty="0">
                <a:solidFill>
                  <a:srgbClr val="00685E"/>
                </a:solidFill>
                <a:latin typeface="Franklin Gothic Book" panose="020B0503020102020204" pitchFamily="34" charset="0"/>
                <a:ea typeface="Franklin Gothic Book" charset="0"/>
                <a:cs typeface="Franklin Gothic Book" charset="0"/>
              </a:rPr>
              <a:t>206-533-6746</a:t>
            </a:r>
          </a:p>
          <a:p>
            <a:pPr algn="l"/>
            <a:endParaRPr lang="en-US" sz="2200" b="1" dirty="0">
              <a:solidFill>
                <a:srgbClr val="00685E"/>
              </a:solidFill>
              <a:latin typeface="Franklin Gothic Book" charset="0"/>
              <a:ea typeface="Franklin Gothic Book" charset="0"/>
              <a:cs typeface="Franklin Gothic Book" charset="0"/>
            </a:endParaRPr>
          </a:p>
          <a:p>
            <a:pPr algn="l"/>
            <a:r>
              <a:rPr lang="en-US" sz="2000" b="1" dirty="0">
                <a:solidFill>
                  <a:srgbClr val="00685E"/>
                </a:solidFill>
                <a:latin typeface="Franklin Gothic Book" charset="0"/>
                <a:ea typeface="Franklin Gothic Book" charset="0"/>
                <a:cs typeface="Franklin Gothic Book" charset="0"/>
              </a:rPr>
              <a:t>Counseling Center</a:t>
            </a:r>
          </a:p>
          <a:p>
            <a:pPr algn="l"/>
            <a:r>
              <a:rPr lang="en-US" sz="2000" b="1" dirty="0">
                <a:solidFill>
                  <a:srgbClr val="00685E"/>
                </a:solidFill>
                <a:latin typeface="Franklin Gothic Book" charset="0"/>
                <a:ea typeface="Franklin Gothic Book" charset="0"/>
                <a:cs typeface="Franklin Gothic Book" charset="0"/>
              </a:rPr>
              <a:t>206-546-4594</a:t>
            </a:r>
          </a:p>
          <a:p>
            <a:pPr algn="l"/>
            <a:endParaRPr lang="en-US" sz="2000" b="1" dirty="0">
              <a:solidFill>
                <a:srgbClr val="00685E"/>
              </a:solidFill>
              <a:latin typeface="Franklin Gothic Book" charset="0"/>
              <a:ea typeface="Franklin Gothic Book" charset="0"/>
              <a:cs typeface="Franklin Gothic Book" charset="0"/>
            </a:endParaRPr>
          </a:p>
          <a:p>
            <a:pPr algn="l"/>
            <a:r>
              <a:rPr lang="en-US" sz="2000" b="1" dirty="0">
                <a:solidFill>
                  <a:srgbClr val="00685E"/>
                </a:solidFill>
                <a:latin typeface="Franklin Gothic Book" charset="0"/>
                <a:ea typeface="Franklin Gothic Book" charset="0"/>
                <a:cs typeface="Franklin Gothic Book" charset="0"/>
              </a:rPr>
              <a:t>Campus Safety and Security (24x7)</a:t>
            </a:r>
          </a:p>
          <a:p>
            <a:pPr algn="l"/>
            <a:r>
              <a:rPr lang="en-US" sz="2000" b="1" dirty="0">
                <a:solidFill>
                  <a:srgbClr val="00685E"/>
                </a:solidFill>
                <a:latin typeface="Franklin Gothic Book" charset="0"/>
                <a:ea typeface="Franklin Gothic Book" charset="0"/>
                <a:cs typeface="Franklin Gothic Book" charset="0"/>
              </a:rPr>
              <a:t>206-235-5860 (campus extension 4499)</a:t>
            </a:r>
          </a:p>
          <a:p>
            <a:pPr algn="l"/>
            <a:endParaRPr lang="en-US" sz="2200" b="1" dirty="0">
              <a:solidFill>
                <a:srgbClr val="00685E"/>
              </a:solidFill>
              <a:latin typeface="Franklin Gothic Book" charset="0"/>
              <a:ea typeface="Franklin Gothic Book" charset="0"/>
              <a:cs typeface="Franklin Gothic Book" charset="0"/>
            </a:endParaRPr>
          </a:p>
          <a:p>
            <a:pPr algn="l"/>
            <a:endParaRPr lang="en-US" sz="2000" b="1" dirty="0">
              <a:solidFill>
                <a:srgbClr val="00685E"/>
              </a:solidFill>
              <a:latin typeface="Franklin Gothic Book" charset="0"/>
              <a:ea typeface="Franklin Gothic Book" charset="0"/>
              <a:cs typeface="Franklin Gothic Book" charset="0"/>
            </a:endParaRPr>
          </a:p>
          <a:p>
            <a:pPr algn="l"/>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Contacts</a:t>
            </a:r>
          </a:p>
        </p:txBody>
      </p:sp>
    </p:spTree>
    <p:extLst>
      <p:ext uri="{BB962C8B-B14F-4D97-AF65-F5344CB8AC3E}">
        <p14:creationId xmlns:p14="http://schemas.microsoft.com/office/powerpoint/2010/main" val="10249022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0"/>
              </a:spcBef>
            </a:pPr>
            <a:endParaRPr lang="en-US" sz="22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endParaRPr lang="en-US" sz="5400" dirty="0">
              <a:solidFill>
                <a:srgbClr val="00685E"/>
              </a:solidFill>
              <a:latin typeface="Franklin Gothic Demi" panose="020B0703020102020204" pitchFamily="34" charset="0"/>
              <a:ea typeface="Franklin Gothic Heavy" charset="0"/>
              <a:cs typeface="Franklin Gothic Heavy" charset="0"/>
            </a:endParaRPr>
          </a:p>
          <a:p>
            <a:r>
              <a:rPr lang="en-US" sz="5400" dirty="0">
                <a:solidFill>
                  <a:srgbClr val="00685E"/>
                </a:solidFill>
                <a:latin typeface="Franklin Gothic Demi" panose="020B0703020102020204" pitchFamily="34" charset="0"/>
                <a:ea typeface="Franklin Gothic Heavy" charset="0"/>
                <a:cs typeface="Franklin Gothic Heavy" charset="0"/>
              </a:rPr>
              <a:t>Thank you for your time!</a:t>
            </a:r>
          </a:p>
        </p:txBody>
      </p:sp>
    </p:spTree>
    <p:extLst>
      <p:ext uri="{BB962C8B-B14F-4D97-AF65-F5344CB8AC3E}">
        <p14:creationId xmlns:p14="http://schemas.microsoft.com/office/powerpoint/2010/main" val="3316960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fontScale="47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6600" dirty="0">
                <a:solidFill>
                  <a:srgbClr val="00685E"/>
                </a:solidFill>
                <a:latin typeface="Franklin Gothic Book" charset="0"/>
                <a:ea typeface="Franklin Gothic Book" charset="0"/>
                <a:cs typeface="Franklin Gothic Book" charset="0"/>
              </a:rPr>
              <a:t>Students and employees who are affected by sexual misconduct can face significant barriers to education and productive employment</a:t>
            </a:r>
          </a:p>
          <a:p>
            <a:pPr algn="l">
              <a:spcBef>
                <a:spcPts val="600"/>
              </a:spcBef>
            </a:pPr>
            <a:endParaRPr lang="en-US" sz="40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panose="020B0604020202020204" pitchFamily="34" charset="0"/>
              <a:buChar char="•"/>
            </a:pPr>
            <a:r>
              <a:rPr lang="en-US" sz="6600" dirty="0">
                <a:solidFill>
                  <a:srgbClr val="00685E"/>
                </a:solidFill>
                <a:latin typeface="Franklin Gothic Book" charset="0"/>
                <a:ea typeface="Franklin Gothic Book" charset="0"/>
                <a:cs typeface="Franklin Gothic Book" charset="0"/>
              </a:rPr>
              <a:t>Anxiety</a:t>
            </a:r>
          </a:p>
          <a:p>
            <a:pPr marL="457200" indent="-457200" algn="l">
              <a:spcBef>
                <a:spcPts val="600"/>
              </a:spcBef>
              <a:buFont typeface="Arial" panose="020B0604020202020204" pitchFamily="34" charset="0"/>
              <a:buChar char="•"/>
            </a:pPr>
            <a:r>
              <a:rPr lang="en-US" sz="6600" dirty="0">
                <a:solidFill>
                  <a:srgbClr val="00685E"/>
                </a:solidFill>
                <a:latin typeface="Franklin Gothic Book" charset="0"/>
                <a:ea typeface="Franklin Gothic Book" charset="0"/>
                <a:cs typeface="Franklin Gothic Book" charset="0"/>
              </a:rPr>
              <a:t>Depression</a:t>
            </a:r>
          </a:p>
          <a:p>
            <a:pPr marL="457200" indent="-457200" algn="l">
              <a:spcBef>
                <a:spcPts val="600"/>
              </a:spcBef>
              <a:buFont typeface="Arial" panose="020B0604020202020204" pitchFamily="34" charset="0"/>
              <a:buChar char="•"/>
            </a:pPr>
            <a:r>
              <a:rPr lang="en-US" sz="6600" dirty="0">
                <a:solidFill>
                  <a:srgbClr val="00685E"/>
                </a:solidFill>
                <a:latin typeface="Franklin Gothic Book" charset="0"/>
                <a:ea typeface="Franklin Gothic Book" charset="0"/>
                <a:cs typeface="Franklin Gothic Book" charset="0"/>
              </a:rPr>
              <a:t>Increased use of drugs and alcohol</a:t>
            </a:r>
          </a:p>
          <a:p>
            <a:pPr marL="457200" indent="-457200" algn="l">
              <a:spcBef>
                <a:spcPts val="600"/>
              </a:spcBef>
              <a:buFont typeface="Arial" panose="020B0604020202020204" pitchFamily="34" charset="0"/>
              <a:buChar char="•"/>
            </a:pPr>
            <a:r>
              <a:rPr lang="en-US" sz="6600" dirty="0">
                <a:solidFill>
                  <a:srgbClr val="00685E"/>
                </a:solidFill>
                <a:latin typeface="Franklin Gothic Book" charset="0"/>
                <a:ea typeface="Franklin Gothic Book" charset="0"/>
                <a:cs typeface="Franklin Gothic Book" charset="0"/>
              </a:rPr>
              <a:t>General life disruption</a:t>
            </a:r>
          </a:p>
          <a:p>
            <a:pPr marL="457200" indent="-457200" algn="l">
              <a:spcBef>
                <a:spcPts val="600"/>
              </a:spcBef>
              <a:buFont typeface="Arial" panose="020B0604020202020204" pitchFamily="34" charset="0"/>
              <a:buChar char="•"/>
            </a:pPr>
            <a:endParaRPr lang="en-US" sz="6600" dirty="0">
              <a:solidFill>
                <a:srgbClr val="00685E"/>
              </a:solidFill>
              <a:latin typeface="Franklin Gothic Book" charset="0"/>
              <a:ea typeface="Franklin Gothic Book" charset="0"/>
              <a:cs typeface="Franklin Gothic Book" charset="0"/>
            </a:endParaRPr>
          </a:p>
          <a:p>
            <a:pPr marL="457200" indent="-457200" algn="l">
              <a:spcBef>
                <a:spcPts val="600"/>
              </a:spcBef>
              <a:buFont typeface="Arial" panose="020B0604020202020204" pitchFamily="34" charset="0"/>
              <a:buChar char="•"/>
            </a:pPr>
            <a:endParaRPr lang="en-US" sz="6600" dirty="0">
              <a:solidFill>
                <a:srgbClr val="00685E"/>
              </a:solidFill>
              <a:latin typeface="Franklin Gothic Book" charset="0"/>
              <a:ea typeface="Franklin Gothic Book" charset="0"/>
              <a:cs typeface="Franklin Gothic Book" charset="0"/>
            </a:endParaRPr>
          </a:p>
          <a:p>
            <a:pPr algn="l">
              <a:spcBef>
                <a:spcPts val="600"/>
              </a:spcBef>
            </a:pPr>
            <a:endParaRPr lang="en-US" sz="3600" b="1" dirty="0">
              <a:solidFill>
                <a:srgbClr val="00685E"/>
              </a:solidFill>
              <a:latin typeface="Franklin Gothic Book" charset="0"/>
              <a:ea typeface="Franklin Gothic Book" charset="0"/>
              <a:cs typeface="Franklin Gothic Book" charset="0"/>
            </a:endParaRPr>
          </a:p>
          <a:p>
            <a:pPr algn="l">
              <a:spcBef>
                <a:spcPts val="600"/>
              </a:spcBef>
            </a:pPr>
            <a:endParaRPr lang="en-US" sz="3600" b="1" dirty="0">
              <a:solidFill>
                <a:srgbClr val="00685E"/>
              </a:solidFill>
              <a:latin typeface="Franklin Gothic Book" charset="0"/>
              <a:ea typeface="Franklin Gothic Book" charset="0"/>
              <a:cs typeface="Franklin Gothic Book" charset="0"/>
            </a:endParaRPr>
          </a:p>
          <a:p>
            <a:pPr algn="l">
              <a:spcBef>
                <a:spcPts val="600"/>
              </a:spcBef>
            </a:pPr>
            <a:endParaRPr lang="en-US" sz="36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Why are we here today?</a:t>
            </a:r>
          </a:p>
        </p:txBody>
      </p:sp>
    </p:spTree>
    <p:extLst>
      <p:ext uri="{BB962C8B-B14F-4D97-AF65-F5344CB8AC3E}">
        <p14:creationId xmlns:p14="http://schemas.microsoft.com/office/powerpoint/2010/main" val="3092587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spcBef>
                <a:spcPts val="600"/>
              </a:spcBef>
            </a:pPr>
            <a:r>
              <a:rPr lang="en-US" sz="3600" dirty="0">
                <a:solidFill>
                  <a:srgbClr val="00685E"/>
                </a:solidFill>
                <a:latin typeface="Franklin Gothic Book" charset="0"/>
                <a:ea typeface="Franklin Gothic Book" charset="0"/>
                <a:cs typeface="Franklin Gothic Book" charset="0"/>
              </a:rPr>
              <a:t>The way we respond to a report of sexual misconduct can mean the difference between someone dropping out of school or leaving their job </a:t>
            </a:r>
            <a:r>
              <a:rPr lang="en-US" sz="3600" u="sng" dirty="0">
                <a:solidFill>
                  <a:srgbClr val="00685E"/>
                </a:solidFill>
                <a:latin typeface="Franklin Gothic Book" charset="0"/>
                <a:ea typeface="Franklin Gothic Book" charset="0"/>
                <a:cs typeface="Franklin Gothic Book" charset="0"/>
              </a:rPr>
              <a:t>or</a:t>
            </a:r>
            <a:r>
              <a:rPr lang="en-US" sz="3600" dirty="0">
                <a:solidFill>
                  <a:srgbClr val="00685E"/>
                </a:solidFill>
                <a:latin typeface="Franklin Gothic Book" charset="0"/>
                <a:ea typeface="Franklin Gothic Book" charset="0"/>
                <a:cs typeface="Franklin Gothic Book" charset="0"/>
              </a:rPr>
              <a:t> receiving the help and support they need to recover and complete their education or remain employed at SCC.</a:t>
            </a:r>
            <a:endParaRPr lang="en-US" sz="3600" dirty="0">
              <a:solidFill>
                <a:srgbClr val="00685E"/>
              </a:solidFill>
              <a:latin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Why are we here today?</a:t>
            </a:r>
          </a:p>
        </p:txBody>
      </p:sp>
    </p:spTree>
    <p:extLst>
      <p:ext uri="{BB962C8B-B14F-4D97-AF65-F5344CB8AC3E}">
        <p14:creationId xmlns:p14="http://schemas.microsoft.com/office/powerpoint/2010/main" val="1826437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92028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800" i="1" dirty="0">
                <a:solidFill>
                  <a:srgbClr val="00685E"/>
                </a:solidFill>
                <a:latin typeface="Franklin Gothic Book" panose="020B0503020102020204" pitchFamily="34" charset="0"/>
              </a:rPr>
              <a:t>“No person in the United States shall, on the basis of sex, be excluded from participation in, be denied the benefits of, or be subjected to discrimination under any education program or activity receiving federal financial assistance.”</a:t>
            </a:r>
          </a:p>
          <a:p>
            <a:br>
              <a:rPr lang="en-US" sz="3000" i="1" dirty="0">
                <a:solidFill>
                  <a:srgbClr val="00685E"/>
                </a:solidFill>
                <a:latin typeface="Franklin Gothic Book" panose="020B0503020102020204" pitchFamily="34" charset="0"/>
              </a:rPr>
            </a:br>
            <a:r>
              <a:rPr lang="en-US" sz="3000" i="1" dirty="0">
                <a:solidFill>
                  <a:srgbClr val="00685E"/>
                </a:solidFill>
                <a:latin typeface="Franklin Gothic Book" panose="020B0503020102020204" pitchFamily="34" charset="0"/>
              </a:rPr>
              <a:t>				</a:t>
            </a:r>
            <a:r>
              <a:rPr lang="en-US" sz="2400" i="1" dirty="0">
                <a:solidFill>
                  <a:srgbClr val="00685E"/>
                </a:solidFill>
                <a:latin typeface="Franklin Gothic Book" panose="020B0503020102020204" pitchFamily="34" charset="0"/>
              </a:rPr>
              <a:t>Education Amendments of 1972</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is Title IX?</a:t>
            </a:r>
          </a:p>
        </p:txBody>
      </p:sp>
    </p:spTree>
    <p:extLst>
      <p:ext uri="{BB962C8B-B14F-4D97-AF65-F5344CB8AC3E}">
        <p14:creationId xmlns:p14="http://schemas.microsoft.com/office/powerpoint/2010/main" val="3146881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dirty="0">
                <a:solidFill>
                  <a:srgbClr val="00685E"/>
                </a:solidFill>
                <a:latin typeface="Franklin Gothic Book" panose="020B0503020102020204" pitchFamily="34" charset="0"/>
                <a:ea typeface="Franklin Gothic Medium" charset="0"/>
                <a:cs typeface="Franklin Gothic Medium" charset="0"/>
              </a:rPr>
              <a:t>Title IX Requires </a:t>
            </a:r>
            <a:r>
              <a:rPr lang="en-US" sz="2800" u="sng" dirty="0">
                <a:solidFill>
                  <a:srgbClr val="00685E"/>
                </a:solidFill>
                <a:latin typeface="Franklin Gothic Book" panose="020B0503020102020204" pitchFamily="34" charset="0"/>
                <a:ea typeface="Franklin Gothic Medium" charset="0"/>
                <a:cs typeface="Franklin Gothic Medium" charset="0"/>
              </a:rPr>
              <a:t>gender equity </a:t>
            </a:r>
            <a:r>
              <a:rPr lang="en-US" sz="2800" dirty="0">
                <a:solidFill>
                  <a:srgbClr val="00685E"/>
                </a:solidFill>
                <a:latin typeface="Franklin Gothic Book" panose="020B0503020102020204" pitchFamily="34" charset="0"/>
                <a:ea typeface="Franklin Gothic Medium" charset="0"/>
                <a:cs typeface="Franklin Gothic Medium" charset="0"/>
              </a:rPr>
              <a:t>in education programs, athletics and activities in schools, public and private, that receive federal funding.</a:t>
            </a:r>
          </a:p>
          <a:p>
            <a:pPr algn="l"/>
            <a:endParaRPr lang="en-US" sz="2800" b="1" dirty="0">
              <a:solidFill>
                <a:srgbClr val="00685E"/>
              </a:solidFill>
              <a:latin typeface="Franklin Gothic Book" panose="020B0503020102020204" pitchFamily="34" charset="0"/>
              <a:ea typeface="Franklin Gothic Book" charset="0"/>
              <a:cs typeface="Franklin Gothic Book" charset="0"/>
            </a:endParaRPr>
          </a:p>
          <a:p>
            <a:pPr algn="l"/>
            <a:r>
              <a:rPr lang="en-US" sz="2800" dirty="0">
                <a:solidFill>
                  <a:srgbClr val="00685E"/>
                </a:solidFill>
                <a:latin typeface="Franklin Gothic Book" panose="020B0503020102020204" pitchFamily="34" charset="0"/>
                <a:ea typeface="Franklin Gothic Book" charset="0"/>
                <a:cs typeface="Franklin Gothic Book" charset="0"/>
              </a:rPr>
              <a:t>Almost all colleges and universities in the U.S. receive some type of federal funding.</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In other words…</a:t>
            </a:r>
          </a:p>
        </p:txBody>
      </p:sp>
    </p:spTree>
    <p:extLst>
      <p:ext uri="{BB962C8B-B14F-4D97-AF65-F5344CB8AC3E}">
        <p14:creationId xmlns:p14="http://schemas.microsoft.com/office/powerpoint/2010/main" val="1698473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gender discrimination</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sexual harassment</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sexual violence</a:t>
            </a:r>
          </a:p>
          <a:p>
            <a:pPr marL="457200" indent="-457200" algn="l">
              <a:spcBef>
                <a:spcPts val="600"/>
              </a:spcBef>
              <a:buFont typeface="Arial" panose="020B0604020202020204" pitchFamily="34" charset="0"/>
              <a:buChar char="•"/>
            </a:pPr>
            <a:r>
              <a:rPr lang="en-US" sz="2800" dirty="0">
                <a:solidFill>
                  <a:srgbClr val="00685E"/>
                </a:solidFill>
                <a:latin typeface="Franklin Gothic Book" panose="020B0503020102020204" pitchFamily="34" charset="0"/>
                <a:ea typeface="Franklin Gothic Medium" charset="0"/>
                <a:cs typeface="Calibri" panose="020F0502020204030204" pitchFamily="34" charset="0"/>
              </a:rPr>
              <a:t>Prohibits discrimination against pregnant and parenting students and staff</a:t>
            </a:r>
          </a:p>
          <a:p>
            <a:pPr marL="457200" indent="-457200" algn="l">
              <a:buFont typeface="Arial" charset="0"/>
              <a:buChar char="•"/>
            </a:pPr>
            <a:endParaRPr lang="en-US" sz="2800" b="1" dirty="0">
              <a:solidFill>
                <a:srgbClr val="00685E"/>
              </a:solidFill>
              <a:latin typeface="Franklin Gothic Book" charset="0"/>
              <a:ea typeface="Franklin Gothic Book" charset="0"/>
              <a:cs typeface="Franklin Gothic Book"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What does Title IX do?</a:t>
            </a:r>
          </a:p>
        </p:txBody>
      </p:sp>
    </p:spTree>
    <p:extLst>
      <p:ext uri="{BB962C8B-B14F-4D97-AF65-F5344CB8AC3E}">
        <p14:creationId xmlns:p14="http://schemas.microsoft.com/office/powerpoint/2010/main" val="3831868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CWhitelogoTransp copy.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84885" y="4723896"/>
            <a:ext cx="1810657" cy="1073596"/>
          </a:xfrm>
          <a:prstGeom prst="rect">
            <a:avLst/>
          </a:prstGeom>
        </p:spPr>
      </p:pic>
      <p:sp>
        <p:nvSpPr>
          <p:cNvPr id="5" name="Rectangle 4"/>
          <p:cNvSpPr/>
          <p:nvPr/>
        </p:nvSpPr>
        <p:spPr>
          <a:xfrm>
            <a:off x="1813369" y="347245"/>
            <a:ext cx="8553691" cy="6215602"/>
          </a:xfrm>
          <a:prstGeom prst="rect">
            <a:avLst/>
          </a:prstGeom>
          <a:noFill/>
          <a:ln w="2540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1813368" y="2130044"/>
            <a:ext cx="8553691" cy="3782981"/>
          </a:xfrm>
          <a:prstGeom prst="rect">
            <a:avLst/>
          </a:prstGeom>
        </p:spPr>
        <p:txBody>
          <a:bodyPr vert="horz" lIns="91440" tIns="45720" rIns="91440" bIns="45720" rtlCol="0" anchor="t" anchorCtr="0">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2800" b="1" u="sng" dirty="0">
                <a:solidFill>
                  <a:srgbClr val="00685E"/>
                </a:solidFill>
                <a:latin typeface="Franklin Gothic Book" panose="020B0503020102020204" pitchFamily="34" charset="0"/>
                <a:ea typeface="Franklin Gothic Medium" charset="0"/>
                <a:cs typeface="Franklin Gothic Medium" charset="0"/>
              </a:rPr>
              <a:t>Gender Discrimination</a:t>
            </a:r>
            <a:endParaRPr lang="en-US" sz="2800" b="1" u="sng" dirty="0">
              <a:solidFill>
                <a:srgbClr val="00685E"/>
              </a:solidFill>
              <a:latin typeface="Franklin Gothic Book" panose="020B0503020102020204" pitchFamily="34" charset="0"/>
              <a:ea typeface="Franklin Gothic Book" charset="0"/>
              <a:cs typeface="Franklin Gothic Book" charset="0"/>
            </a:endParaRPr>
          </a:p>
          <a:p>
            <a:pPr algn="l">
              <a:spcBef>
                <a:spcPts val="600"/>
              </a:spcBef>
            </a:pPr>
            <a:r>
              <a:rPr lang="en-US" sz="2800" dirty="0">
                <a:solidFill>
                  <a:srgbClr val="00685E"/>
                </a:solidFill>
                <a:latin typeface="Franklin Gothic Book" panose="020B0503020102020204" pitchFamily="34" charset="0"/>
                <a:ea typeface="Franklin Gothic Book" charset="0"/>
                <a:cs typeface="Calibri" panose="020F0502020204030204" pitchFamily="34" charset="0"/>
              </a:rPr>
              <a:t>Unfavorable treatment of a person based on that person’s sex, gender identity, sexual orientation or pregnancy. Prohibited gender-based discrimination includes sexual harassment.</a:t>
            </a:r>
          </a:p>
          <a:p>
            <a:pPr algn="l">
              <a:spcBef>
                <a:spcPts val="600"/>
              </a:spcBef>
            </a:pPr>
            <a:endParaRPr lang="en-US" sz="2800" dirty="0">
              <a:solidFill>
                <a:srgbClr val="00685E"/>
              </a:solidFill>
              <a:latin typeface="Franklin Gothic Book" panose="020B0503020102020204" pitchFamily="34" charset="0"/>
              <a:ea typeface="Franklin Gothic Book" charset="0"/>
              <a:cs typeface="Calibri" panose="020F0502020204030204" pitchFamily="34" charset="0"/>
            </a:endParaRPr>
          </a:p>
        </p:txBody>
      </p:sp>
      <p:sp>
        <p:nvSpPr>
          <p:cNvPr id="16" name="Rectangle 15"/>
          <p:cNvSpPr/>
          <p:nvPr/>
        </p:nvSpPr>
        <p:spPr>
          <a:xfrm>
            <a:off x="0" y="0"/>
            <a:ext cx="2612136" cy="842294"/>
          </a:xfrm>
          <a:prstGeom prst="rect">
            <a:avLst/>
          </a:prstGeom>
          <a:solidFill>
            <a:srgbClr val="00629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2898148" y="0"/>
            <a:ext cx="4980932" cy="842294"/>
          </a:xfrm>
          <a:prstGeom prst="rect">
            <a:avLst/>
          </a:prstGeom>
          <a:solidFill>
            <a:srgbClr val="00B0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8165092" y="-4673"/>
            <a:ext cx="4026908" cy="842294"/>
          </a:xfrm>
          <a:prstGeom prst="rect">
            <a:avLst/>
          </a:prstGeom>
          <a:solidFill>
            <a:srgbClr val="DC440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0" y="6013867"/>
            <a:ext cx="2615492" cy="842294"/>
          </a:xfrm>
          <a:prstGeom prst="rect">
            <a:avLst/>
          </a:prstGeom>
          <a:solidFill>
            <a:srgbClr val="FFB5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p:nvPr/>
        </p:nvSpPr>
        <p:spPr>
          <a:xfrm>
            <a:off x="2897339" y="6028559"/>
            <a:ext cx="9294661" cy="842294"/>
          </a:xfrm>
          <a:prstGeom prst="rect">
            <a:avLst/>
          </a:prstGeom>
          <a:solidFill>
            <a:srgbClr val="43B02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itle 1"/>
          <p:cNvSpPr txBox="1">
            <a:spLocks/>
          </p:cNvSpPr>
          <p:nvPr/>
        </p:nvSpPr>
        <p:spPr>
          <a:xfrm>
            <a:off x="1813368" y="958689"/>
            <a:ext cx="8553691" cy="91580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5400" dirty="0">
                <a:solidFill>
                  <a:srgbClr val="00685E"/>
                </a:solidFill>
                <a:latin typeface="Franklin Gothic Demi" panose="020B0703020102020204" pitchFamily="34" charset="0"/>
                <a:ea typeface="Franklin Gothic Heavy" charset="0"/>
                <a:cs typeface="Franklin Gothic Heavy" charset="0"/>
              </a:rPr>
              <a:t>Definitions</a:t>
            </a:r>
          </a:p>
        </p:txBody>
      </p:sp>
    </p:spTree>
    <p:extLst>
      <p:ext uri="{BB962C8B-B14F-4D97-AF65-F5344CB8AC3E}">
        <p14:creationId xmlns:p14="http://schemas.microsoft.com/office/powerpoint/2010/main" val="29881536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779d5a41-fd24-4728-baf2-85a0d3f2f393">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92B666D02A05940894A610EEB383010" ma:contentTypeVersion="6" ma:contentTypeDescription="Create a new document." ma:contentTypeScope="" ma:versionID="eceb3a007be1f69c04c856e499cabb77">
  <xsd:schema xmlns:xsd="http://www.w3.org/2001/XMLSchema" xmlns:xs="http://www.w3.org/2001/XMLSchema" xmlns:p="http://schemas.microsoft.com/office/2006/metadata/properties" xmlns:ns2="ddb3eafc-52f3-4033-906c-464e8c2aa2f4" xmlns:ns3="779d5a41-fd24-4728-baf2-85a0d3f2f393" targetNamespace="http://schemas.microsoft.com/office/2006/metadata/properties" ma:root="true" ma:fieldsID="013a8d37fe9c70ed7e576c161c092065" ns2:_="" ns3:_="">
    <xsd:import namespace="ddb3eafc-52f3-4033-906c-464e8c2aa2f4"/>
    <xsd:import namespace="779d5a41-fd24-4728-baf2-85a0d3f2f39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b3eafc-52f3-4033-906c-464e8c2aa2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79d5a41-fd24-4728-baf2-85a0d3f2f3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E001A92-A7BA-4FEA-8803-4E27D78DD1E5}">
  <ds:schemaRefs>
    <ds:schemaRef ds:uri="http://schemas.microsoft.com/sharepoint/v3/contenttype/forms"/>
  </ds:schemaRefs>
</ds:datastoreItem>
</file>

<file path=customXml/itemProps2.xml><?xml version="1.0" encoding="utf-8"?>
<ds:datastoreItem xmlns:ds="http://schemas.openxmlformats.org/officeDocument/2006/customXml" ds:itemID="{3445DAD7-2322-4CC1-84E5-3EAD46822C15}">
  <ds:schemaRefs>
    <ds:schemaRef ds:uri="http://schemas.microsoft.com/office/2006/metadata/properties"/>
    <ds:schemaRef ds:uri="http://schemas.microsoft.com/office/infopath/2007/PartnerControls"/>
    <ds:schemaRef ds:uri="779d5a41-fd24-4728-baf2-85a0d3f2f393"/>
  </ds:schemaRefs>
</ds:datastoreItem>
</file>

<file path=customXml/itemProps3.xml><?xml version="1.0" encoding="utf-8"?>
<ds:datastoreItem xmlns:ds="http://schemas.openxmlformats.org/officeDocument/2006/customXml" ds:itemID="{4965D318-1831-4483-B62C-E18FD6E6E6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b3eafc-52f3-4033-906c-464e8c2aa2f4"/>
    <ds:schemaRef ds:uri="779d5a41-fd24-4728-baf2-85a0d3f2f3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14213</TotalTime>
  <Words>1469</Words>
  <Application>Microsoft Office PowerPoint</Application>
  <PresentationFormat>Widescreen</PresentationFormat>
  <Paragraphs>192</Paragraphs>
  <Slides>33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Franklin Gothic Book</vt:lpstr>
      <vt:lpstr>Franklin Gothic Demi</vt:lpstr>
      <vt:lpstr>Franklin Gothic Heavy</vt:lpstr>
      <vt:lpstr>Franklin Gothic 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Shoreline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Evans</dc:creator>
  <cp:lastModifiedBy>Patricia Lovely</cp:lastModifiedBy>
  <cp:revision>196</cp:revision>
  <cp:lastPrinted>2019-09-23T17:19:05Z</cp:lastPrinted>
  <dcterms:created xsi:type="dcterms:W3CDTF">2016-09-08T18:39:25Z</dcterms:created>
  <dcterms:modified xsi:type="dcterms:W3CDTF">2024-07-30T21:07:12Z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0x010100892B666D02A05940894A610EEB383010</vt:lpwstr>
  </property>
  <property fmtid="{D5CDD505-2E9C-101B-9397-08002B2CF9AE}" pid="3" name="Order">
    <vt:r8>2500</vt:r8>
  </property>
  <property fmtid="{D5CDD505-2E9C-101B-9397-08002B2CF9AE}" pid="4" name="xd_Signature">
    <vt:bool>false</vt:bool>
  </property>
  <property fmtid="{D5CDD505-2E9C-101B-9397-08002B2CF9AE}" pid="5" name="xd_ProgID">
    <vt:lpwstr/>
  </property>
  <property fmtid="{D5CDD505-2E9C-101B-9397-08002B2CF9AE}" pid="6" name="_ExtendedDescription">
    <vt:lpwstr/>
  </property>
  <property fmtid="{D5CDD505-2E9C-101B-9397-08002B2CF9AE}" pid="7" name="TriggerFlowInfo">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ies>
</file>