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0"/>
  </p:notesMasterIdLst>
  <p:sldIdLst>
    <p:sldId id="288" r:id="rId5"/>
    <p:sldId id="325" r:id="rId6"/>
    <p:sldId id="291" r:id="rId7"/>
    <p:sldId id="295" r:id="rId8"/>
    <p:sldId id="329" r:id="rId9"/>
    <p:sldId id="330" r:id="rId10"/>
    <p:sldId id="331" r:id="rId11"/>
    <p:sldId id="297" r:id="rId12"/>
    <p:sldId id="299" r:id="rId13"/>
    <p:sldId id="302" r:id="rId14"/>
    <p:sldId id="338" r:id="rId15"/>
    <p:sldId id="339" r:id="rId16"/>
    <p:sldId id="341" r:id="rId17"/>
    <p:sldId id="340" r:id="rId18"/>
    <p:sldId id="342" r:id="rId19"/>
    <p:sldId id="303" r:id="rId20"/>
    <p:sldId id="304" r:id="rId21"/>
    <p:sldId id="305" r:id="rId22"/>
    <p:sldId id="319" r:id="rId23"/>
    <p:sldId id="306" r:id="rId24"/>
    <p:sldId id="312" r:id="rId25"/>
    <p:sldId id="311" r:id="rId26"/>
    <p:sldId id="313" r:id="rId27"/>
    <p:sldId id="333" r:id="rId28"/>
    <p:sldId id="335" r:id="rId29"/>
    <p:sldId id="336" r:id="rId30"/>
    <p:sldId id="337" r:id="rId31"/>
    <p:sldId id="314" r:id="rId32"/>
    <p:sldId id="321" r:id="rId33"/>
    <p:sldId id="334" r:id="rId34"/>
    <p:sldId id="315" r:id="rId35"/>
    <p:sldId id="343" r:id="rId36"/>
    <p:sldId id="316" r:id="rId37"/>
    <p:sldId id="317" r:id="rId38"/>
    <p:sldId id="318" r:id="rId39"/>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5370" autoAdjust="0"/>
  </p:normalViewPr>
  <p:slideViewPr>
    <p:cSldViewPr snapToGrid="0" snapToObjects="1">
      <p:cViewPr varScale="1">
        <p:scale>
          <a:sx n="113" d="100"/>
          <a:sy n="113" d="100"/>
        </p:scale>
        <p:origin x="510"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7/30/2024</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8</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7/30/2024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7/30/2024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7/30/2024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7/30/2024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7/30/2024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7/30/2024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eap.wa.gov/"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shoreline.edu/title-ix/"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s://www.aauw.org/title-ix/" TargetMode="External"/><Relationship Id="rId4" Type="http://schemas.openxmlformats.org/officeDocument/2006/relationships/hyperlink" Target="https://www2.ed.gov/policy/rights/guid/ocr/sex.html"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tlovely@shoreline.edu"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rainn..org/statistics/vistimis-sexual-violenc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ducationnorthwest.org/sites/default/files/resources/trauma-informed-practices-postsecondary-5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060508"/>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Title IX Refresher Training</a:t>
            </a:r>
          </a:p>
          <a:p>
            <a:endParaRPr lang="en-US" sz="2400" dirty="0">
              <a:solidFill>
                <a:srgbClr val="00685E"/>
              </a:solidFill>
              <a:latin typeface="Franklin Gothic Heavy" charset="0"/>
              <a:ea typeface="Franklin Gothic Heavy" charset="0"/>
              <a:cs typeface="Franklin Gothic Heavy" charset="0"/>
            </a:endParaRP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Respond promptly and effectively when noticed of a possible Title IX violation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Provide supportive measures to all parties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Investigate the claim</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Ensure due process and fair treatment of all parties in our response </a:t>
            </a:r>
            <a:endParaRPr lang="en-US" sz="2800" i="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Restore access to education through remedial measures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Protect all parties from retaliation</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Title IX Requires the College to: </a:t>
            </a:r>
          </a:p>
        </p:txBody>
      </p:sp>
    </p:spTree>
    <p:extLst>
      <p:ext uri="{BB962C8B-B14F-4D97-AF65-F5344CB8AC3E}">
        <p14:creationId xmlns:p14="http://schemas.microsoft.com/office/powerpoint/2010/main" val="423070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algn="l">
              <a:spcBef>
                <a:spcPts val="600"/>
              </a:spcBef>
            </a:pPr>
            <a:endParaRPr lang="en-US" sz="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Quid pro quo: A Shoreline Community College </a:t>
            </a:r>
            <a:r>
              <a:rPr lang="en-US" sz="3000" b="1" u="sng" dirty="0">
                <a:solidFill>
                  <a:srgbClr val="00685E"/>
                </a:solidFill>
                <a:latin typeface="Franklin Gothic Book" charset="0"/>
                <a:ea typeface="Franklin Gothic Book" charset="0"/>
                <a:cs typeface="Franklin Gothic Book" charset="0"/>
              </a:rPr>
              <a:t>employee</a:t>
            </a:r>
            <a:r>
              <a:rPr lang="en-US" sz="3000" dirty="0">
                <a:solidFill>
                  <a:srgbClr val="00685E"/>
                </a:solidFill>
                <a:latin typeface="Franklin Gothic Book" charset="0"/>
                <a:ea typeface="Franklin Gothic Book" charset="0"/>
                <a:cs typeface="Franklin Gothic Book" charset="0"/>
              </a:rPr>
              <a:t> conditioning the provision of an aid, benefit, or service of the College on an individual’s participation in unwelcome sexual conduct. </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907584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Hostile environment: Unwelcome conduct that a reasonable person would find to be so </a:t>
            </a:r>
            <a:r>
              <a:rPr lang="en-US" sz="3000" b="1" u="sng" dirty="0">
                <a:solidFill>
                  <a:srgbClr val="00685E"/>
                </a:solidFill>
                <a:latin typeface="Franklin Gothic Book" charset="0"/>
                <a:ea typeface="Franklin Gothic Book" charset="0"/>
                <a:cs typeface="Franklin Gothic Book" charset="0"/>
              </a:rPr>
              <a:t>severe, pervasive, and objectively offensive</a:t>
            </a:r>
            <a:r>
              <a:rPr lang="en-US" sz="3000" dirty="0">
                <a:solidFill>
                  <a:srgbClr val="00685E"/>
                </a:solidFill>
                <a:latin typeface="Franklin Gothic Book" charset="0"/>
                <a:ea typeface="Franklin Gothic Book" charset="0"/>
                <a:cs typeface="Franklin Gothic Book" charset="0"/>
              </a:rPr>
              <a:t> that it effectively denies a person equal access to the College’s educational programs or activities or College employment.</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124937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Definition of sexual harassment: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Definition of sexual assault now expressly includes domestic violence, dating (intimate partner) violence and stalking</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5932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Jurisdiction:</a:t>
            </a:r>
          </a:p>
          <a:p>
            <a:pPr algn="l">
              <a:spcBef>
                <a:spcPts val="600"/>
              </a:spcBef>
            </a:pPr>
            <a:r>
              <a:rPr lang="en-US" sz="3000" dirty="0">
                <a:solidFill>
                  <a:srgbClr val="00685E"/>
                </a:solidFill>
                <a:latin typeface="Franklin Gothic Book" charset="0"/>
                <a:ea typeface="Franklin Gothic Book" charset="0"/>
                <a:cs typeface="Franklin Gothic Book" charset="0"/>
              </a:rPr>
              <a:t>Title IX only addresses harassment that: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United States</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Occurs within the context of a College education program or activity</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Meets the definition of sexual harassment established in the regulations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819108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000" b="1" dirty="0">
                <a:solidFill>
                  <a:srgbClr val="00685E"/>
                </a:solidFill>
                <a:latin typeface="Franklin Gothic Book" charset="0"/>
                <a:ea typeface="Franklin Gothic Book" charset="0"/>
                <a:cs typeface="Franklin Gothic Book" charset="0"/>
              </a:rPr>
              <a:t>New procedural mandates:</a:t>
            </a:r>
          </a:p>
          <a:p>
            <a:pPr algn="l">
              <a:spcBef>
                <a:spcPts val="600"/>
              </a:spcBef>
            </a:pPr>
            <a:r>
              <a:rPr lang="en-US" sz="3000" dirty="0">
                <a:solidFill>
                  <a:srgbClr val="00685E"/>
                </a:solidFill>
                <a:latin typeface="Franklin Gothic Book" charset="0"/>
                <a:ea typeface="Franklin Gothic Book" charset="0"/>
                <a:cs typeface="Franklin Gothic Book" charset="0"/>
              </a:rPr>
              <a:t>In pursuing formal resolution of a Title IX complaint, the College must</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Provide an advisor to each party </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Allow parties and their advisors access to all relevant information gathered during the investigation</a:t>
            </a:r>
          </a:p>
          <a:p>
            <a:pPr marL="457200" indent="-457200" algn="l">
              <a:spcBef>
                <a:spcPts val="600"/>
              </a:spcBef>
              <a:buFont typeface="Arial" panose="020B0604020202020204" pitchFamily="34" charset="0"/>
              <a:buChar char="•"/>
            </a:pPr>
            <a:r>
              <a:rPr lang="en-US" sz="3000" dirty="0">
                <a:solidFill>
                  <a:srgbClr val="00685E"/>
                </a:solidFill>
                <a:latin typeface="Franklin Gothic Book" charset="0"/>
                <a:ea typeface="Franklin Gothic Book" charset="0"/>
                <a:cs typeface="Franklin Gothic Book" charset="0"/>
              </a:rPr>
              <a:t>Conduct a hearing to determine responsibility and, when necessary, appropriate sanctions</a:t>
            </a:r>
          </a:p>
          <a:p>
            <a:pPr marL="457200" indent="-457200" algn="l">
              <a:spcBef>
                <a:spcPts val="600"/>
              </a:spcBef>
              <a:buFont typeface="Arial" panose="020B0604020202020204" pitchFamily="34" charset="0"/>
              <a:buChar char="•"/>
            </a:pPr>
            <a:endParaRPr lang="en-US" sz="3000" dirty="0">
              <a:solidFill>
                <a:srgbClr val="00685E"/>
              </a:solidFill>
              <a:latin typeface="Franklin Gothic Book" charset="0"/>
              <a:ea typeface="Franklin Gothic Book" charset="0"/>
              <a:cs typeface="Franklin Gothic Book"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Major changes in 2020:</a:t>
            </a:r>
          </a:p>
        </p:txBody>
      </p:sp>
    </p:spTree>
    <p:extLst>
      <p:ext uri="{BB962C8B-B14F-4D97-AF65-F5344CB8AC3E}">
        <p14:creationId xmlns:p14="http://schemas.microsoft.com/office/powerpoint/2010/main" val="3262284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As representatives of Shoreline CC, we support a </a:t>
            </a:r>
            <a:r>
              <a:rPr lang="en-US" sz="2800" u="sng" dirty="0">
                <a:solidFill>
                  <a:srgbClr val="00685E"/>
                </a:solidFill>
                <a:latin typeface="Franklin Gothic Book" panose="020B0503020102020204" pitchFamily="34" charset="0"/>
                <a:ea typeface="+mn-ea"/>
                <a:cs typeface="+mn-cs"/>
              </a:rPr>
              <a:t>culture of care</a:t>
            </a:r>
            <a:r>
              <a:rPr lang="en-US" sz="2800" dirty="0">
                <a:solidFill>
                  <a:srgbClr val="00685E"/>
                </a:solidFill>
                <a:latin typeface="Franklin Gothic Book" panose="020B0503020102020204" pitchFamily="34" charset="0"/>
                <a:ea typeface="+mn-ea"/>
                <a:cs typeface="+mn-cs"/>
              </a:rPr>
              <a:t> for our students and </a:t>
            </a:r>
            <a:r>
              <a:rPr lang="en-US" sz="2800" dirty="0">
                <a:solidFill>
                  <a:srgbClr val="00685E"/>
                </a:solidFill>
                <a:latin typeface="Franklin Gothic Book" panose="020B0503020102020204" pitchFamily="34" charset="0"/>
              </a:rPr>
              <a:t>each other</a:t>
            </a:r>
            <a:endParaRPr lang="en-US" sz="2800" dirty="0">
              <a:solidFill>
                <a:srgbClr val="00685E"/>
              </a:solidFill>
              <a:latin typeface="Franklin Gothic Book" panose="020B0503020102020204" pitchFamily="34" charset="0"/>
              <a:ea typeface="+mn-ea"/>
              <a:cs typeface="+mn-cs"/>
            </a:endParaRPr>
          </a:p>
          <a:p>
            <a:pPr marL="342900" lvl="0" indent="-342900" algn="l" defTabSz="914400">
              <a:spcBef>
                <a:spcPct val="20000"/>
              </a:spcBef>
              <a:buFont typeface="Arial" pitchFamily="34" charset="0"/>
              <a:buChar char="•"/>
            </a:pPr>
            <a:r>
              <a:rPr lang="en-US" sz="2800" dirty="0">
                <a:solidFill>
                  <a:srgbClr val="00685E"/>
                </a:solidFill>
                <a:latin typeface="Franklin Gothic Book" panose="020B0503020102020204" pitchFamily="34" charset="0"/>
                <a:ea typeface="+mn-ea"/>
                <a:cs typeface="+mn-cs"/>
              </a:rPr>
              <a:t>We commit to creating an environment in which sexual misconduct is unacceptable</a:t>
            </a:r>
          </a:p>
          <a:p>
            <a:pPr marL="342900" lvl="0" indent="-342900" algn="l" defTabSz="914400">
              <a:spcBef>
                <a:spcPct val="20000"/>
              </a:spcBef>
              <a:buFont typeface="Arial" pitchFamily="34" charset="0"/>
              <a:buChar char="•"/>
            </a:pPr>
            <a:r>
              <a:rPr lang="en-US" sz="2800" b="1" dirty="0">
                <a:solidFill>
                  <a:srgbClr val="00685E"/>
                </a:solidFill>
                <a:latin typeface="Franklin Gothic Book" panose="020B0503020102020204" pitchFamily="34" charset="0"/>
                <a:ea typeface="+mn-ea"/>
                <a:cs typeface="+mn-cs"/>
              </a:rPr>
              <a:t>We serve as mandated reporters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39484" y="958689"/>
            <a:ext cx="9968546"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our role as employees?</a:t>
            </a:r>
          </a:p>
        </p:txBody>
      </p:sp>
    </p:spTree>
    <p:extLst>
      <p:ext uri="{BB962C8B-B14F-4D97-AF65-F5344CB8AC3E}">
        <p14:creationId xmlns:p14="http://schemas.microsoft.com/office/powerpoint/2010/main" val="235805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dirty="0">
                <a:solidFill>
                  <a:srgbClr val="00685E"/>
                </a:solidFill>
                <a:latin typeface="Franklin Gothic Medium" charset="0"/>
                <a:ea typeface="Franklin Gothic Medium" charset="0"/>
                <a:cs typeface="Franklin Gothic Medium" charset="0"/>
              </a:rPr>
              <a:t>With the exception of Counselors,</a:t>
            </a:r>
          </a:p>
          <a:p>
            <a:r>
              <a:rPr lang="en-US" sz="3600" dirty="0">
                <a:solidFill>
                  <a:srgbClr val="00685E"/>
                </a:solidFill>
                <a:latin typeface="Franklin Gothic Medium" charset="0"/>
                <a:ea typeface="Franklin Gothic Medium" charset="0"/>
                <a:cs typeface="Franklin Gothic Medium" charset="0"/>
              </a:rPr>
              <a:t>we are </a:t>
            </a:r>
            <a:r>
              <a:rPr lang="en-US" sz="3600" u="sng" dirty="0">
                <a:solidFill>
                  <a:srgbClr val="00685E"/>
                </a:solidFill>
                <a:latin typeface="Franklin Gothic Medium" charset="0"/>
                <a:ea typeface="Franklin Gothic Medium" charset="0"/>
                <a:cs typeface="Franklin Gothic Medium" charset="0"/>
              </a:rPr>
              <a:t>all</a:t>
            </a:r>
            <a:r>
              <a:rPr lang="en-US" sz="3600" dirty="0">
                <a:solidFill>
                  <a:srgbClr val="00685E"/>
                </a:solidFill>
                <a:latin typeface="Franklin Gothic Medium" charset="0"/>
                <a:ea typeface="Franklin Gothic Medium" charset="0"/>
                <a:cs typeface="Franklin Gothic Medium" charset="0"/>
              </a:rPr>
              <a:t> mandated reporters</a:t>
            </a:r>
          </a:p>
          <a:p>
            <a:endParaRPr lang="en-US" sz="1200" b="1" dirty="0">
              <a:solidFill>
                <a:srgbClr val="00685E"/>
              </a:solidFill>
              <a:latin typeface="Franklin Gothic Medium" charset="0"/>
              <a:ea typeface="Franklin Gothic Book" charset="0"/>
              <a:cs typeface="Franklin Gothic Book" charset="0"/>
            </a:endParaRP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If you witness or learn about sexual violence, sexual harassment or gender discrimination, you </a:t>
            </a:r>
            <a:r>
              <a:rPr lang="en-US" sz="2800" u="sng" dirty="0">
                <a:solidFill>
                  <a:srgbClr val="00685E"/>
                </a:solidFill>
                <a:latin typeface="Franklin Gothic Book" charset="0"/>
                <a:ea typeface="Franklin Gothic Book" charset="0"/>
                <a:cs typeface="Franklin Gothic Book" charset="0"/>
              </a:rPr>
              <a:t>must</a:t>
            </a:r>
            <a:r>
              <a:rPr lang="en-US" sz="2800" dirty="0">
                <a:solidFill>
                  <a:srgbClr val="00685E"/>
                </a:solidFill>
                <a:latin typeface="Franklin Gothic Book" charset="0"/>
                <a:ea typeface="Franklin Gothic Book" charset="0"/>
                <a:cs typeface="Franklin Gothic Book" charset="0"/>
              </a:rPr>
              <a:t> report it to an appropriate authority.</a:t>
            </a:r>
          </a:p>
          <a:p>
            <a:pPr marL="457200" indent="-457200" algn="l">
              <a:spcAft>
                <a:spcPts val="600"/>
              </a:spcAft>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We can protect an individual’s privacy, but we can’t promise confidentiality.</a:t>
            </a:r>
          </a:p>
          <a:p>
            <a:pPr algn="l"/>
            <a:endParaRPr lang="en-US" sz="2800" dirty="0">
              <a:solidFill>
                <a:srgbClr val="00685E"/>
              </a:solidFill>
              <a:latin typeface="Franklin Gothic Book"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476462" y="958689"/>
            <a:ext cx="890217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Who is a mandated reporter?</a:t>
            </a:r>
          </a:p>
        </p:txBody>
      </p:sp>
    </p:spTree>
    <p:extLst>
      <p:ext uri="{BB962C8B-B14F-4D97-AF65-F5344CB8AC3E}">
        <p14:creationId xmlns:p14="http://schemas.microsoft.com/office/powerpoint/2010/main" val="1851464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835875" cy="392213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Confidentiality means you tell no one (with very few exceptions)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Privacy means you tell only the people who need to know in order to keep the reporting party and the community safe</a:t>
            </a:r>
          </a:p>
          <a:p>
            <a:pPr marL="457200" indent="-457200" algn="l">
              <a:spcBef>
                <a:spcPts val="600"/>
              </a:spcBef>
              <a:buFont typeface="Arial" charset="0"/>
              <a:buChar char="•"/>
            </a:pPr>
            <a:r>
              <a:rPr lang="en-US" sz="2800" u="sng" dirty="0">
                <a:solidFill>
                  <a:srgbClr val="00685E"/>
                </a:solidFill>
                <a:latin typeface="Franklin Gothic Book" charset="0"/>
                <a:ea typeface="Franklin Gothic Book" charset="0"/>
                <a:cs typeface="Franklin Gothic Book" charset="0"/>
              </a:rPr>
              <a:t>Unless you are employed by SCC as a Counselor, you cannot promise confidentiality</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Privacy vs. Confidentiality</a:t>
            </a:r>
          </a:p>
        </p:txBody>
      </p:sp>
    </p:spTree>
    <p:extLst>
      <p:ext uri="{BB962C8B-B14F-4D97-AF65-F5344CB8AC3E}">
        <p14:creationId xmlns:p14="http://schemas.microsoft.com/office/powerpoint/2010/main" val="37830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7371"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793631"/>
            <a:ext cx="8553691" cy="411939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1. Determine if emergency services are needed (medical treatment or law enforcement response). If so, call Safety and Security (if on campus) or 911.</a:t>
            </a:r>
          </a:p>
          <a:p>
            <a:pPr algn="l">
              <a:spcBef>
                <a:spcPts val="600"/>
              </a:spcBef>
            </a:pPr>
            <a:r>
              <a:rPr lang="en-US" sz="2800" dirty="0">
                <a:solidFill>
                  <a:srgbClr val="00685E"/>
                </a:solidFill>
                <a:latin typeface="Franklin Gothic Book" charset="0"/>
                <a:ea typeface="Franklin Gothic Book" charset="0"/>
                <a:cs typeface="Franklin Gothic Book" charset="0"/>
              </a:rPr>
              <a:t>2. Help the person feel safe and supported</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3. Let them know that you may not be able to keep what they tell you confidential</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255545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Introductions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Learning goals</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Review of Title IX</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Our roles and responsibilities </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Responding to reports of sexual misconduct</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What to know if you are party to a Title IX investigation</a:t>
            </a:r>
          </a:p>
          <a:p>
            <a:pPr marL="457200" indent="-457200" algn="l">
              <a:spcBef>
                <a:spcPts val="600"/>
              </a:spcBef>
              <a:buFont typeface="Arial" panose="020B0604020202020204" pitchFamily="34" charset="0"/>
              <a:buChar char="•"/>
            </a:pPr>
            <a:r>
              <a:rPr lang="en-US" sz="2800" b="1" dirty="0">
                <a:solidFill>
                  <a:srgbClr val="00685E"/>
                </a:solidFill>
                <a:latin typeface="Franklin Gothic Book" charset="0"/>
                <a:ea typeface="Franklin Gothic Book" charset="0"/>
                <a:cs typeface="Franklin Gothic Book" charset="0"/>
              </a:rPr>
              <a:t>Apply your knowledge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39977" y="1795533"/>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When someone reports sexual misconduct</a:t>
            </a:r>
          </a:p>
          <a:p>
            <a:pPr algn="l"/>
            <a:endParaRPr lang="en-US" sz="1000" b="1"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4. Suggest confidential support resources </a:t>
            </a:r>
          </a:p>
          <a:p>
            <a:pPr algn="l">
              <a:spcBef>
                <a:spcPts val="600"/>
              </a:spcBef>
            </a:pPr>
            <a:r>
              <a:rPr lang="en-US" sz="2800" dirty="0">
                <a:solidFill>
                  <a:srgbClr val="00685E"/>
                </a:solidFill>
                <a:latin typeface="Franklin Gothic Book" charset="0"/>
                <a:ea typeface="Franklin Gothic Book" charset="0"/>
                <a:cs typeface="Franklin Gothic Book" charset="0"/>
              </a:rPr>
              <a:t>	(Counseling Center, Employee Assistance Program)</a:t>
            </a:r>
          </a:p>
          <a:p>
            <a:pPr algn="l">
              <a:spcBef>
                <a:spcPts val="600"/>
              </a:spcBef>
            </a:pPr>
            <a:r>
              <a:rPr lang="en-US" sz="2800" dirty="0">
                <a:solidFill>
                  <a:srgbClr val="00685E"/>
                </a:solidFill>
                <a:latin typeface="Franklin Gothic Book" charset="0"/>
                <a:ea typeface="Franklin Gothic Book" charset="0"/>
                <a:cs typeface="Franklin Gothic Book" charset="0"/>
              </a:rPr>
              <a:t>5. Set aside judgment</a:t>
            </a:r>
          </a:p>
          <a:p>
            <a:pPr algn="l">
              <a:spcBef>
                <a:spcPts val="600"/>
              </a:spcBef>
            </a:pPr>
            <a:r>
              <a:rPr lang="en-US" sz="2800" dirty="0">
                <a:solidFill>
                  <a:srgbClr val="00685E"/>
                </a:solidFill>
                <a:latin typeface="Franklin Gothic Book" charset="0"/>
                <a:ea typeface="Franklin Gothic Book" charset="0"/>
                <a:cs typeface="Franklin Gothic Book" charset="0"/>
              </a:rPr>
              <a:t>6. Avoid touching the person</a:t>
            </a:r>
          </a:p>
          <a:p>
            <a:pPr algn="l">
              <a:spcBef>
                <a:spcPts val="600"/>
              </a:spcBef>
            </a:pPr>
            <a:r>
              <a:rPr lang="en-US" sz="2800" dirty="0">
                <a:solidFill>
                  <a:srgbClr val="00685E"/>
                </a:solidFill>
                <a:latin typeface="Franklin Gothic Book" charset="0"/>
                <a:ea typeface="Franklin Gothic Book" charset="0"/>
                <a:cs typeface="Franklin Gothic Book" charset="0"/>
              </a:rPr>
              <a:t>7. To the extent possible, allow the person to exercise control in the situation</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respond?</a:t>
            </a:r>
          </a:p>
        </p:txBody>
      </p:sp>
    </p:spTree>
    <p:extLst>
      <p:ext uri="{BB962C8B-B14F-4D97-AF65-F5344CB8AC3E}">
        <p14:creationId xmlns:p14="http://schemas.microsoft.com/office/powerpoint/2010/main" val="112049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02423"/>
            <a:ext cx="9103161" cy="5526845"/>
          </a:xfrm>
          <a:prstGeom prst="rect">
            <a:avLst/>
          </a:prstGeom>
        </p:spPr>
        <p:txBody>
          <a:bodyPr vert="horz" lIns="91440" tIns="45720" rIns="91440" bIns="4572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Book" panose="020B0503020102020204" pitchFamily="34" charset="0"/>
                <a:ea typeface="Franklin Gothic Medium" charset="0"/>
                <a:cs typeface="Franklin Gothic Medium" charset="0"/>
              </a:rPr>
              <a:t>A survivor of sexual violence may be experiencing trauma. </a:t>
            </a: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emotional response may be unexpected</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story may not seem plausible or they may not recall details</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Their behavior during and after the event may not make sense to you</a:t>
            </a: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spcBef>
                <a:spcPts val="600"/>
              </a:spcBef>
            </a:pPr>
            <a:r>
              <a:rPr lang="en-US" sz="2800" b="1" dirty="0">
                <a:solidFill>
                  <a:srgbClr val="00685E"/>
                </a:solidFill>
                <a:latin typeface="Franklin Gothic Book" panose="020B0503020102020204" pitchFamily="34" charset="0"/>
                <a:ea typeface="Franklin Gothic Book" charset="0"/>
                <a:cs typeface="Franklin Gothic Book" charset="0"/>
              </a:rPr>
              <a:t>You don’t need to decide if their story is true. You don’t need to investigate. Just support them and report what you know.</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Keep in mind</a:t>
            </a:r>
          </a:p>
        </p:txBody>
      </p:sp>
    </p:spTree>
    <p:extLst>
      <p:ext uri="{BB962C8B-B14F-4D97-AF65-F5344CB8AC3E}">
        <p14:creationId xmlns:p14="http://schemas.microsoft.com/office/powerpoint/2010/main" val="3845696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90888"/>
            <a:ext cx="896600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charset="0"/>
                <a:ea typeface="Franklin Gothic Book" charset="0"/>
                <a:cs typeface="Franklin Gothic Book" charset="0"/>
              </a:rPr>
              <a:t>If a situation requires an urgent response, call Safety and Security - 206-235-5860 (24/7/365) or 911.</a:t>
            </a:r>
            <a:endParaRPr lang="en-US" sz="2800" i="1" dirty="0">
              <a:solidFill>
                <a:srgbClr val="00685E"/>
              </a:solidFill>
              <a:latin typeface="Franklin Gothic Book" charset="0"/>
              <a:ea typeface="Franklin Gothic Book" charset="0"/>
              <a:cs typeface="Franklin Gothic Book" charset="0"/>
            </a:endParaRPr>
          </a:p>
          <a:p>
            <a:pPr algn="l">
              <a:spcBef>
                <a:spcPts val="600"/>
              </a:spcBef>
            </a:pPr>
            <a:endParaRPr lang="en-US" sz="1100" dirty="0">
              <a:solidFill>
                <a:srgbClr val="00685E"/>
              </a:solidFill>
              <a:latin typeface="Franklin Gothic Book" charset="0"/>
              <a:ea typeface="Franklin Gothic Book" charset="0"/>
              <a:cs typeface="Franklin Gothic Book" charset="0"/>
            </a:endParaRPr>
          </a:p>
          <a:p>
            <a:pPr algn="l">
              <a:spcBef>
                <a:spcPts val="600"/>
              </a:spcBef>
            </a:pPr>
            <a:r>
              <a:rPr lang="en-US" sz="2800" dirty="0">
                <a:solidFill>
                  <a:srgbClr val="00685E"/>
                </a:solidFill>
                <a:latin typeface="Franklin Gothic Book" charset="0"/>
                <a:ea typeface="Franklin Gothic Book" charset="0"/>
                <a:cs typeface="Franklin Gothic Book" charset="0"/>
              </a:rPr>
              <a:t>If the situation is not urgent: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Contact the Title IX Coordinator</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File a report online (</a:t>
            </a:r>
            <a:r>
              <a:rPr lang="en-US" sz="2800" dirty="0">
                <a:hlinkClick r:id="rId3"/>
              </a:rPr>
              <a:t>https://www.shoreline.edu/title-ix/</a:t>
            </a:r>
            <a:r>
              <a:rPr lang="en-US" sz="2800" dirty="0"/>
              <a:t>)</a:t>
            </a:r>
            <a:endParaRPr lang="en-US" sz="28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Tell your supervisor (being mindful of parties’ privacy)</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All of the above!</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How do I report a concern?</a:t>
            </a:r>
          </a:p>
        </p:txBody>
      </p:sp>
    </p:spTree>
    <p:extLst>
      <p:ext uri="{BB962C8B-B14F-4D97-AF65-F5344CB8AC3E}">
        <p14:creationId xmlns:p14="http://schemas.microsoft.com/office/powerpoint/2010/main" val="3953402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874494"/>
            <a:ext cx="8553691"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contacts the parties involved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Interim supportive measures are arranged for both parties as needed</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The Title IX Coordinator works with the complainant to identify the appropriate path to resolution </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If a formal complaint is pursued, it may be resolved informally or through the hearing process</a:t>
            </a:r>
          </a:p>
          <a:p>
            <a:pPr algn="l">
              <a:spcBef>
                <a:spcPts val="600"/>
              </a:spcBef>
            </a:pPr>
            <a:r>
              <a:rPr lang="en-US" sz="2800" b="1" dirty="0">
                <a:solidFill>
                  <a:srgbClr val="00685E"/>
                </a:solidFill>
                <a:latin typeface="Franklin Gothic Book" charset="0"/>
                <a:ea typeface="Franklin Gothic Book" charset="0"/>
                <a:cs typeface="Franklin Gothic Book" charset="0"/>
              </a:rPr>
              <a:t>Regardless of the path to resolution, you may never know the outcome.</a:t>
            </a:r>
          </a:p>
          <a:p>
            <a:pPr algn="l">
              <a:spcBef>
                <a:spcPts val="600"/>
              </a:spcBef>
            </a:pP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After you report a concern</a:t>
            </a:r>
          </a:p>
        </p:txBody>
      </p:sp>
    </p:spTree>
    <p:extLst>
      <p:ext uri="{BB962C8B-B14F-4D97-AF65-F5344CB8AC3E}">
        <p14:creationId xmlns:p14="http://schemas.microsoft.com/office/powerpoint/2010/main" val="122714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Know about campus resources – Counseling Center, Safety &amp; Security, Title IX Coordinator</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familiar with College policy and Title IX grievance procedures</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Include language on your syllabus or department web page about Title IX</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Be an active bystander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2375464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90888"/>
            <a:ext cx="8553691" cy="3922138"/>
          </a:xfrm>
          <a:prstGeom prst="rect">
            <a:avLst/>
          </a:prstGeom>
        </p:spPr>
        <p:txBody>
          <a:bodyPr vert="horz" lIns="91440" tIns="45720" rIns="91440" bIns="45720" rtlCol="0" anchor="t" anchorCtr="0">
            <a:normAutofit fontScale="8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600"/>
              </a:spcAft>
            </a:pPr>
            <a:r>
              <a:rPr lang="en-US" sz="3600" b="1" u="sng" dirty="0">
                <a:solidFill>
                  <a:srgbClr val="00685E"/>
                </a:solidFill>
                <a:latin typeface="Franklin Gothic Medium" panose="020B0603020102020204" pitchFamily="34" charset="0"/>
                <a:ea typeface="Franklin Gothic Book" charset="0"/>
                <a:cs typeface="Franklin Gothic Book" charset="0"/>
              </a:rPr>
              <a:t>Take care of yourself!</a:t>
            </a:r>
          </a:p>
          <a:p>
            <a:pPr>
              <a:spcAft>
                <a:spcPts val="600"/>
              </a:spcAft>
            </a:pPr>
            <a:endParaRPr lang="en-US" sz="1000" b="1" u="sng" dirty="0">
              <a:solidFill>
                <a:srgbClr val="00685E"/>
              </a:solidFill>
              <a:latin typeface="Franklin Gothic Medium" panose="020B06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Recognize the signs of secondary trauma – increased anxiety, jumpiness, irritability, feeling hopeless about work, intrusive thoughts, etc.</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Establish clear boundaries </a:t>
            </a:r>
          </a:p>
          <a:p>
            <a:pPr marL="457200" indent="-457200" algn="l">
              <a:spcAft>
                <a:spcPts val="800"/>
              </a:spcAft>
              <a:buFont typeface="Arial" panose="020B0604020202020204" pitchFamily="34" charset="0"/>
              <a:buChar char="•"/>
            </a:pPr>
            <a:r>
              <a:rPr lang="en-US" sz="3300" dirty="0">
                <a:solidFill>
                  <a:srgbClr val="00685E"/>
                </a:solidFill>
                <a:latin typeface="Franklin Gothic Book" panose="020B0503020102020204" pitchFamily="34" charset="0"/>
                <a:ea typeface="Franklin Gothic Book" charset="0"/>
                <a:cs typeface="Franklin Gothic Book" charset="0"/>
              </a:rPr>
              <a:t>Talk through emotions with a trained counselor or other supportive person</a:t>
            </a: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spcAft>
                <a:spcPts val="600"/>
              </a:spcAft>
            </a:pPr>
            <a:r>
              <a:rPr lang="en-US" sz="2800" b="1" dirty="0">
                <a:solidFill>
                  <a:srgbClr val="00685E"/>
                </a:solidFill>
                <a:latin typeface="Franklin Gothic Medium" panose="020B0603020102020204" pitchFamily="34" charset="0"/>
                <a:ea typeface="Franklin Gothic Book" charset="0"/>
                <a:cs typeface="Franklin Gothic Book" charset="0"/>
              </a:rPr>
              <a:t>	Washington State Employee Assistance Program: 	</a:t>
            </a:r>
            <a:r>
              <a:rPr lang="en-US" sz="2800" b="1" dirty="0">
                <a:solidFill>
                  <a:srgbClr val="00685E"/>
                </a:solidFill>
                <a:latin typeface="Franklin Gothic Medium" panose="020B0603020102020204" pitchFamily="34" charset="0"/>
                <a:ea typeface="Franklin Gothic Book" charset="0"/>
                <a:cs typeface="Franklin Gothic Book" charset="0"/>
                <a:hlinkClick r:id="rId3"/>
              </a:rPr>
              <a:t>www.eap.wa.gov</a:t>
            </a:r>
            <a:endParaRPr lang="en-US" sz="2800" b="1"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Creating a culture of care</a:t>
            </a:r>
          </a:p>
        </p:txBody>
      </p:sp>
    </p:spTree>
    <p:extLst>
      <p:ext uri="{BB962C8B-B14F-4D97-AF65-F5344CB8AC3E}">
        <p14:creationId xmlns:p14="http://schemas.microsoft.com/office/powerpoint/2010/main" val="3956523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Cooperate fully with the investigation</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 prepared to present all relevant information – documentation, names of potential witnesses, etc.</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Expect the investigation to take some time (at least 2 months)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Know that the investigation records may be subject to public disclosure</a:t>
            </a:r>
          </a:p>
          <a:p>
            <a:pPr marL="457200" indent="-457200" algn="l">
              <a:spcAft>
                <a:spcPts val="800"/>
              </a:spcAft>
              <a:buFont typeface="Arial" panose="020B0604020202020204" pitchFamily="34" charset="0"/>
              <a:buChar char="•"/>
            </a:pPr>
            <a:endParaRPr lang="en-US" sz="30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400160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83545"/>
            <a:ext cx="8553691" cy="39294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spcAft>
                <a:spcPts val="800"/>
              </a:spcAft>
            </a:pPr>
            <a:r>
              <a:rPr lang="en-US" sz="3100" b="1" u="sng" dirty="0">
                <a:solidFill>
                  <a:srgbClr val="00685E"/>
                </a:solidFill>
                <a:latin typeface="Franklin Gothic Medium" panose="020B0603020102020204" pitchFamily="34" charset="0"/>
                <a:ea typeface="Franklin Gothic Book" charset="0"/>
                <a:cs typeface="Franklin Gothic Book" charset="0"/>
              </a:rPr>
              <a:t>You have the right to:</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Participate in a fair and equitable process</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Have union representation at all meetings if you are a represented employee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Present evidence on your own behalf</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questions about the process at any time</a:t>
            </a:r>
          </a:p>
          <a:p>
            <a:pPr marL="457200" indent="-457200" algn="l">
              <a:spcAft>
                <a:spcPts val="8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Review all relevant evidence gathered in the investigation</a:t>
            </a:r>
          </a:p>
          <a:p>
            <a:pPr marL="457200" indent="-457200" algn="l">
              <a:spcAft>
                <a:spcPts val="800"/>
              </a:spcAft>
              <a:buFont typeface="Arial" panose="020B0604020202020204" pitchFamily="34" charset="0"/>
              <a:buChar char="•"/>
            </a:pPr>
            <a:endParaRPr lang="en-US" sz="3300" dirty="0">
              <a:solidFill>
                <a:srgbClr val="00685E"/>
              </a:solidFill>
              <a:latin typeface="Franklin Gothic Book" panose="020B0503020102020204" pitchFamily="34" charset="0"/>
              <a:ea typeface="Franklin Gothic Book" charset="0"/>
              <a:cs typeface="Franklin Gothic Book" charset="0"/>
            </a:endParaRPr>
          </a:p>
          <a:p>
            <a:pPr marL="457200" indent="-457200" algn="l">
              <a:spcAft>
                <a:spcPts val="600"/>
              </a:spcAft>
              <a:buFont typeface="Arial" panose="020B0604020202020204" pitchFamily="34" charset="0"/>
              <a:buChar char="•"/>
            </a:pPr>
            <a:endParaRPr lang="en-US" sz="900" dirty="0">
              <a:solidFill>
                <a:srgbClr val="00685E"/>
              </a:solidFill>
              <a:latin typeface="Franklin Gothic Medium" panose="020B0603020102020204" pitchFamily="34" charset="0"/>
              <a:ea typeface="Franklin Gothic Book" charset="0"/>
              <a:cs typeface="Franklin Gothic Book" charset="0"/>
            </a:endParaRPr>
          </a:p>
          <a:p>
            <a:pPr algn="l">
              <a:spcAft>
                <a:spcPts val="600"/>
              </a:spcAft>
            </a:pPr>
            <a:endParaRPr lang="en-US" sz="2800" dirty="0">
              <a:solidFill>
                <a:srgbClr val="00685E"/>
              </a:solidFill>
              <a:latin typeface="Franklin Gothic Medium" panose="020B0603020102020204" pitchFamily="34"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0" y="958689"/>
            <a:ext cx="12192000"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If you are party to a Title IX complaint</a:t>
            </a:r>
          </a:p>
        </p:txBody>
      </p:sp>
    </p:spTree>
    <p:extLst>
      <p:ext uri="{BB962C8B-B14F-4D97-AF65-F5344CB8AC3E}">
        <p14:creationId xmlns:p14="http://schemas.microsoft.com/office/powerpoint/2010/main" val="1333218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4170296"/>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1:</a:t>
            </a:r>
          </a:p>
          <a:p>
            <a:pPr algn="l">
              <a:spcBef>
                <a:spcPts val="600"/>
              </a:spcBef>
            </a:pPr>
            <a:r>
              <a:rPr lang="en-US" sz="2800" dirty="0">
                <a:solidFill>
                  <a:srgbClr val="00685E"/>
                </a:solidFill>
                <a:latin typeface="Franklin Gothic Medium" charset="0"/>
                <a:ea typeface="Franklin Gothic Book" charset="0"/>
                <a:cs typeface="Franklin Gothic Book" charset="0"/>
              </a:rPr>
              <a:t>	A student tells you that they gave their number to a classmate for a group project and now that student has been texting them constantly and posting on their social media accounts. They are beginning to feel uncomfortable, but they tell you they don’t want to make a big deal of it.</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434936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984068"/>
            <a:ext cx="8553691" cy="3736485"/>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800" dirty="0">
                <a:solidFill>
                  <a:srgbClr val="00685E"/>
                </a:solidFill>
                <a:latin typeface="Franklin Gothic Medium" charset="0"/>
                <a:ea typeface="Franklin Gothic Medium" charset="0"/>
                <a:cs typeface="Franklin Gothic Medium" charset="0"/>
              </a:rPr>
              <a:t>Scenario 2:</a:t>
            </a:r>
          </a:p>
          <a:p>
            <a:pPr algn="l">
              <a:spcBef>
                <a:spcPts val="600"/>
              </a:spcBef>
            </a:pPr>
            <a:r>
              <a:rPr lang="en-US" sz="2800" dirty="0">
                <a:solidFill>
                  <a:srgbClr val="00685E"/>
                </a:solidFill>
                <a:latin typeface="Franklin Gothic Medium" charset="0"/>
                <a:ea typeface="Franklin Gothic Book" charset="0"/>
                <a:cs typeface="Franklin Gothic Book" charset="0"/>
              </a:rPr>
              <a:t>	A coworker confides that their former partner was physically and verbally abusive. They are afraid their former partner may show up at their office.</a:t>
            </a:r>
          </a:p>
          <a:p>
            <a:pPr algn="l">
              <a:spcBef>
                <a:spcPts val="600"/>
              </a:spcBef>
            </a:pPr>
            <a:r>
              <a:rPr lang="en-US" sz="2800" dirty="0">
                <a:solidFill>
                  <a:srgbClr val="00685E"/>
                </a:solidFill>
                <a:latin typeface="Franklin Gothic Medium" charset="0"/>
                <a:ea typeface="Franklin Gothic Book" charset="0"/>
                <a:cs typeface="Franklin Gothic Book" charset="0"/>
              </a:rPr>
              <a:t>	How will you respond?</a:t>
            </a:r>
          </a:p>
          <a:p>
            <a:pPr algn="l">
              <a:spcBef>
                <a:spcPts val="600"/>
              </a:spcBef>
            </a:pPr>
            <a:r>
              <a:rPr lang="en-US" sz="2800" dirty="0">
                <a:solidFill>
                  <a:srgbClr val="00685E"/>
                </a:solidFill>
                <a:latin typeface="Franklin Gothic Medium" charset="0"/>
                <a:ea typeface="Franklin Gothic Book" charset="0"/>
                <a:cs typeface="Franklin Gothic Book" charset="0"/>
              </a:rPr>
              <a:t>	What steps might the College take in this situation?</a:t>
            </a: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360750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685E"/>
                </a:solidFill>
                <a:latin typeface="Franklin Gothic Medium" charset="0"/>
                <a:ea typeface="Franklin Gothic Medium" charset="0"/>
                <a:cs typeface="Franklin Gothic Medium" charset="0"/>
              </a:rPr>
              <a:t>Please share your</a:t>
            </a:r>
          </a:p>
          <a:p>
            <a:pPr algn="l"/>
            <a:endParaRPr lang="en-US" sz="10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Something you’d like to share about your role</a:t>
            </a:r>
          </a:p>
          <a:p>
            <a:pPr marL="457200" indent="-457200" algn="l">
              <a:spcBef>
                <a:spcPts val="600"/>
              </a:spcBef>
              <a:buFont typeface="Arial" charset="0"/>
              <a:buChar char="•"/>
            </a:pPr>
            <a:r>
              <a:rPr lang="en-US" sz="2800" b="1" dirty="0">
                <a:solidFill>
                  <a:srgbClr val="00685E"/>
                </a:solidFill>
                <a:latin typeface="Franklin Gothic Book" charset="0"/>
                <a:ea typeface="Franklin Gothic Book" charset="0"/>
                <a:cs typeface="Franklin Gothic Book" charset="0"/>
              </a:rPr>
              <a:t>How long you’ve worked at Shoreline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925494" y="1742730"/>
            <a:ext cx="8553691" cy="3977824"/>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endParaRPr lang="en-US" sz="28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Talking points exercise:</a:t>
            </a:r>
          </a:p>
          <a:p>
            <a:pPr algn="l">
              <a:spcBef>
                <a:spcPts val="600"/>
              </a:spcBef>
            </a:pPr>
            <a:endParaRPr lang="en-US" sz="1000" dirty="0">
              <a:solidFill>
                <a:srgbClr val="00685E"/>
              </a:solidFill>
              <a:latin typeface="Franklin Gothic Medium" charset="0"/>
              <a:ea typeface="Franklin Gothic Medium" charset="0"/>
              <a:cs typeface="Franklin Gothic Medium" charset="0"/>
            </a:endParaRPr>
          </a:p>
          <a:p>
            <a:pPr algn="l">
              <a:spcBef>
                <a:spcPts val="600"/>
              </a:spcBef>
            </a:pPr>
            <a:r>
              <a:rPr lang="en-US" sz="2800" dirty="0">
                <a:solidFill>
                  <a:srgbClr val="00685E"/>
                </a:solidFill>
                <a:latin typeface="Franklin Gothic Medium" charset="0"/>
                <a:ea typeface="Franklin Gothic Medium" charset="0"/>
                <a:cs typeface="Franklin Gothic Medium" charset="0"/>
              </a:rPr>
              <a:t>If a student or colleague came to you directly to report sexual misconduct, what are three key things you would want to communicate to them?</a:t>
            </a: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Medium" charset="0"/>
              <a:cs typeface="Franklin Gothic Medium" charset="0"/>
            </a:endParaRPr>
          </a:p>
          <a:p>
            <a:pPr marL="457200" indent="-457200" algn="l">
              <a:spcBef>
                <a:spcPts val="600"/>
              </a:spcBef>
              <a:buFont typeface="Arial" panose="020B0604020202020204" pitchFamily="34" charset="0"/>
              <a:buChar char="•"/>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2800" dirty="0">
              <a:solidFill>
                <a:srgbClr val="00685E"/>
              </a:solidFill>
              <a:latin typeface="Franklin Gothic Medium" charset="0"/>
              <a:ea typeface="Franklin Gothic Book" charset="0"/>
              <a:cs typeface="Franklin Gothic Book" charset="0"/>
            </a:endParaRPr>
          </a:p>
          <a:p>
            <a:pPr algn="l">
              <a:spcBef>
                <a:spcPts val="600"/>
              </a:spcBef>
            </a:pPr>
            <a:endParaRPr lang="en-US" sz="36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925494" y="1083633"/>
            <a:ext cx="8329438" cy="65909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Putting it all together…</a:t>
            </a:r>
          </a:p>
        </p:txBody>
      </p:sp>
    </p:spTree>
    <p:extLst>
      <p:ext uri="{BB962C8B-B14F-4D97-AF65-F5344CB8AC3E}">
        <p14:creationId xmlns:p14="http://schemas.microsoft.com/office/powerpoint/2010/main" val="27370750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Did we accomplish our learning goals?</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Is there anything else you would like to discuss today?</a:t>
            </a:r>
          </a:p>
          <a:p>
            <a:pPr algn="l"/>
            <a:endParaRPr lang="en-US" sz="3600" dirty="0">
              <a:solidFill>
                <a:srgbClr val="00685E"/>
              </a:solidFill>
              <a:latin typeface="Franklin Gothic Medium" charset="0"/>
              <a:ea typeface="Franklin Gothic Book" charset="0"/>
              <a:cs typeface="Franklin Gothic Book" charset="0"/>
            </a:endParaRPr>
          </a:p>
          <a:p>
            <a:pPr algn="l"/>
            <a:r>
              <a:rPr lang="en-US" sz="3600" dirty="0">
                <a:solidFill>
                  <a:srgbClr val="00685E"/>
                </a:solidFill>
                <a:latin typeface="Franklin Gothic Medium" charset="0"/>
                <a:ea typeface="Franklin Gothic Book" charset="0"/>
                <a:cs typeface="Franklin Gothic Book" charset="0"/>
              </a:rPr>
              <a:t>Do you have any questions?</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Conclusion</a:t>
            </a:r>
          </a:p>
        </p:txBody>
      </p:sp>
    </p:spTree>
    <p:extLst>
      <p:ext uri="{BB962C8B-B14F-4D97-AF65-F5344CB8AC3E}">
        <p14:creationId xmlns:p14="http://schemas.microsoft.com/office/powerpoint/2010/main" val="25195101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27940652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2165706" y="2060035"/>
            <a:ext cx="8781927"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Shoreline CC Title IX web page: </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3"/>
              </a:rPr>
              <a:t>https://www.shoreline.edu/title-ix/</a:t>
            </a:r>
            <a:endParaRPr lang="en-US" sz="2800" dirty="0">
              <a:solidFill>
                <a:srgbClr val="00685E"/>
              </a:solidFill>
              <a:latin typeface="Franklin Gothic Medium" charset="0"/>
              <a:ea typeface="Franklin Gothic Book" charset="0"/>
              <a:cs typeface="Franklin Gothic Book" charset="0"/>
            </a:endParaRPr>
          </a:p>
          <a:p>
            <a:pPr marL="914400" lvl="1" indent="-457200">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endParaRPr lang="en-US" sz="200" dirty="0">
              <a:solidFill>
                <a:srgbClr val="00685E"/>
              </a:solidFill>
              <a:latin typeface="Franklin Gothic Medium"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U.S Department of Education:</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4"/>
              </a:rPr>
              <a:t>https://www2.ed.gov/policy/rights/guid/ocr/sex.html</a:t>
            </a:r>
            <a:endParaRPr lang="en-US" sz="2800" dirty="0">
              <a:solidFill>
                <a:srgbClr val="00685E"/>
              </a:solidFill>
              <a:latin typeface="Franklin Gothic Medium"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Medium" charset="0"/>
                <a:ea typeface="Franklin Gothic Book" charset="0"/>
                <a:cs typeface="Franklin Gothic Book" charset="0"/>
              </a:rPr>
              <a:t>American Association of University Women (AAUW):</a:t>
            </a:r>
          </a:p>
          <a:p>
            <a:pPr algn="l">
              <a:spcBef>
                <a:spcPts val="600"/>
              </a:spcBef>
            </a:pPr>
            <a:r>
              <a:rPr lang="en-US" sz="2800" dirty="0">
                <a:solidFill>
                  <a:srgbClr val="00685E"/>
                </a:solidFill>
                <a:latin typeface="Franklin Gothic Medium" charset="0"/>
                <a:ea typeface="Franklin Gothic Book" charset="0"/>
                <a:cs typeface="Franklin Gothic Book" charset="0"/>
              </a:rPr>
              <a:t>	</a:t>
            </a:r>
            <a:r>
              <a:rPr lang="en-US" sz="2800" dirty="0">
                <a:hlinkClick r:id="rId5"/>
              </a:rPr>
              <a:t>https://www.aauw.org/title-ix/</a:t>
            </a:r>
            <a:endParaRPr lang="en-US" sz="2800" b="1" dirty="0">
              <a:solidFill>
                <a:srgbClr val="00685E"/>
              </a:solidFill>
              <a:latin typeface="Franklin Gothic Medium" charset="0"/>
              <a:ea typeface="Franklin Gothic Book" charset="0"/>
              <a:cs typeface="Franklin Gothic Book" charset="0"/>
            </a:endParaRP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 more:</a:t>
            </a:r>
          </a:p>
        </p:txBody>
      </p:sp>
    </p:spTree>
    <p:extLst>
      <p:ext uri="{BB962C8B-B14F-4D97-AF65-F5344CB8AC3E}">
        <p14:creationId xmlns:p14="http://schemas.microsoft.com/office/powerpoint/2010/main" val="28960810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2000" b="1" dirty="0">
                <a:solidFill>
                  <a:srgbClr val="00685E"/>
                </a:solidFill>
                <a:latin typeface="Franklin Gothic Book" panose="020B0503020102020204" pitchFamily="34" charset="0"/>
                <a:ea typeface="Franklin Gothic Medium" charset="0"/>
                <a:cs typeface="Franklin Gothic Medium" charset="0"/>
              </a:rPr>
              <a:t>Tricia Lovely</a:t>
            </a:r>
          </a:p>
          <a:p>
            <a:pPr algn="l">
              <a:spcBef>
                <a:spcPts val="0"/>
              </a:spcBef>
            </a:pPr>
            <a:r>
              <a:rPr lang="en-US" sz="2000" b="1" i="1" dirty="0">
                <a:solidFill>
                  <a:srgbClr val="00685E"/>
                </a:solidFill>
                <a:latin typeface="Franklin Gothic Book" panose="020B0503020102020204" pitchFamily="34" charset="0"/>
                <a:ea typeface="Franklin Gothic Book" charset="0"/>
                <a:cs typeface="Franklin Gothic Book" charset="0"/>
              </a:rPr>
              <a:t>Title IX/EEO Coordinator</a:t>
            </a: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hlinkClick r:id="rId3"/>
              </a:rPr>
              <a:t>tlovely@shoreline.edu</a:t>
            </a:r>
            <a:endParaRPr lang="en-US" sz="2000" b="1" dirty="0">
              <a:solidFill>
                <a:srgbClr val="00685E"/>
              </a:solidFill>
              <a:latin typeface="Franklin Gothic Book" panose="020B0503020102020204" pitchFamily="34" charset="0"/>
              <a:ea typeface="Franklin Gothic Book" charset="0"/>
              <a:cs typeface="Franklin Gothic Book" charset="0"/>
            </a:endParaRPr>
          </a:p>
          <a:p>
            <a:pPr algn="l">
              <a:spcBef>
                <a:spcPts val="0"/>
              </a:spcBef>
            </a:pPr>
            <a:r>
              <a:rPr lang="en-US" sz="2000" b="1" dirty="0">
                <a:solidFill>
                  <a:srgbClr val="00685E"/>
                </a:solidFill>
                <a:latin typeface="Franklin Gothic Book" panose="020B0503020102020204" pitchFamily="34" charset="0"/>
                <a:ea typeface="Franklin Gothic Book" charset="0"/>
                <a:cs typeface="Franklin Gothic Book" charset="0"/>
              </a:rPr>
              <a:t>206-533-6746</a:t>
            </a:r>
          </a:p>
          <a:p>
            <a:pPr algn="l"/>
            <a:endParaRPr lang="en-US" sz="22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Counseling Center</a:t>
            </a:r>
          </a:p>
          <a:p>
            <a:pPr algn="l"/>
            <a:r>
              <a:rPr lang="en-US" sz="2000" b="1" dirty="0">
                <a:solidFill>
                  <a:srgbClr val="00685E"/>
                </a:solidFill>
                <a:latin typeface="Franklin Gothic Book" charset="0"/>
                <a:ea typeface="Franklin Gothic Book" charset="0"/>
                <a:cs typeface="Franklin Gothic Book" charset="0"/>
              </a:rPr>
              <a:t>206-546-4594</a:t>
            </a:r>
          </a:p>
          <a:p>
            <a:pPr algn="l"/>
            <a:endParaRPr lang="en-US" sz="2000" b="1" dirty="0">
              <a:solidFill>
                <a:srgbClr val="00685E"/>
              </a:solidFill>
              <a:latin typeface="Franklin Gothic Book" charset="0"/>
              <a:ea typeface="Franklin Gothic Book" charset="0"/>
              <a:cs typeface="Franklin Gothic Book" charset="0"/>
            </a:endParaRPr>
          </a:p>
          <a:p>
            <a:pPr algn="l"/>
            <a:r>
              <a:rPr lang="en-US" sz="2000" b="1" dirty="0">
                <a:solidFill>
                  <a:srgbClr val="00685E"/>
                </a:solidFill>
                <a:latin typeface="Franklin Gothic Book" charset="0"/>
                <a:ea typeface="Franklin Gothic Book" charset="0"/>
                <a:cs typeface="Franklin Gothic Book" charset="0"/>
              </a:rPr>
              <a:t>Campus Safety and Security (24x7)</a:t>
            </a:r>
          </a:p>
          <a:p>
            <a:pPr algn="l"/>
            <a:r>
              <a:rPr lang="en-US" sz="2000" b="1" dirty="0">
                <a:solidFill>
                  <a:srgbClr val="00685E"/>
                </a:solidFill>
                <a:latin typeface="Franklin Gothic Book" charset="0"/>
                <a:ea typeface="Franklin Gothic Book" charset="0"/>
                <a:cs typeface="Franklin Gothic Book" charset="0"/>
              </a:rPr>
              <a:t>206-235-5860 (campus extension 4499)</a:t>
            </a:r>
          </a:p>
          <a:p>
            <a:pPr algn="l"/>
            <a:endParaRPr lang="en-US" sz="2200" b="1" dirty="0">
              <a:solidFill>
                <a:srgbClr val="00685E"/>
              </a:solidFill>
              <a:latin typeface="Franklin Gothic Book" charset="0"/>
              <a:ea typeface="Franklin Gothic Book" charset="0"/>
              <a:cs typeface="Franklin Gothic Book" charset="0"/>
            </a:endParaRPr>
          </a:p>
          <a:p>
            <a:pPr algn="l"/>
            <a:endParaRPr lang="en-US" sz="2000" b="1" dirty="0">
              <a:solidFill>
                <a:srgbClr val="00685E"/>
              </a:solidFill>
              <a:latin typeface="Franklin Gothic Book" charset="0"/>
              <a:ea typeface="Franklin Gothic Book" charset="0"/>
              <a:cs typeface="Franklin Gothic Book" charset="0"/>
            </a:endParaRPr>
          </a:p>
          <a:p>
            <a:pPr algn="l"/>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Contacts</a:t>
            </a:r>
          </a:p>
        </p:txBody>
      </p:sp>
    </p:spTree>
    <p:extLst>
      <p:ext uri="{BB962C8B-B14F-4D97-AF65-F5344CB8AC3E}">
        <p14:creationId xmlns:p14="http://schemas.microsoft.com/office/powerpoint/2010/main" val="10249022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3316960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874494"/>
            <a:ext cx="9590650" cy="4038532"/>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Medium" charset="0"/>
                <a:cs typeface="Franklin Gothic Medium" charset="0"/>
              </a:rPr>
              <a:t>By the end of this session, you will…</a:t>
            </a:r>
            <a:endParaRPr lang="en-US" sz="10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Understand our responsibilities under Title IX as a college and as individual employees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Be prepared to respond to someone who reports sexual misconduct</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Know what to expect if you are involved in a Title IX Investigation</a:t>
            </a:r>
          </a:p>
          <a:p>
            <a:pPr marL="457200" indent="-457200" algn="l">
              <a:spcBef>
                <a:spcPts val="600"/>
              </a:spcBef>
              <a:buFont typeface="Arial" charset="0"/>
              <a:buChar char="•"/>
            </a:pPr>
            <a:r>
              <a:rPr lang="en-US" sz="2800" dirty="0">
                <a:solidFill>
                  <a:srgbClr val="00685E"/>
                </a:solidFill>
                <a:latin typeface="Franklin Gothic Book" charset="0"/>
              </a:rPr>
              <a:t>Be prepared to provide information about Title IX to your students and colleagues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Learning goals</a:t>
            </a:r>
          </a:p>
        </p:txBody>
      </p:sp>
    </p:spTree>
    <p:extLst>
      <p:ext uri="{BB962C8B-B14F-4D97-AF65-F5344CB8AC3E}">
        <p14:creationId xmlns:p14="http://schemas.microsoft.com/office/powerpoint/2010/main" val="375809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Women ages 18-24 who are college students are 3 times more likely than women in general to experience sexual violence.</a:t>
            </a:r>
          </a:p>
          <a:p>
            <a:pPr marL="457200" indent="-457200" algn="l">
              <a:spcBef>
                <a:spcPts val="600"/>
              </a:spcBef>
              <a:buFont typeface="Arial" charset="0"/>
              <a:buChar char="•"/>
            </a:pPr>
            <a:r>
              <a:rPr lang="en-US" sz="2600" dirty="0">
                <a:solidFill>
                  <a:srgbClr val="00685E"/>
                </a:solidFill>
                <a:latin typeface="Franklin Gothic Book" charset="0"/>
                <a:ea typeface="Franklin Gothic Book" charset="0"/>
                <a:cs typeface="Franklin Gothic Book" charset="0"/>
              </a:rPr>
              <a:t>Male college students ages 18-24 are 78%more likely to experience sexual violence than non-students of the same age</a:t>
            </a:r>
          </a:p>
          <a:p>
            <a:pPr marL="457200" indent="-457200" algn="l">
              <a:spcBef>
                <a:spcPts val="600"/>
              </a:spcBef>
              <a:buFont typeface="Arial" charset="0"/>
              <a:buChar char="•"/>
            </a:pPr>
            <a:r>
              <a:rPr lang="en-US" sz="2600" dirty="0">
                <a:solidFill>
                  <a:srgbClr val="00685E"/>
                </a:solidFill>
                <a:latin typeface="Franklin Gothic Book" charset="0"/>
              </a:rPr>
              <a:t>21% of transgender students have experienced sexual violence</a:t>
            </a:r>
          </a:p>
          <a:p>
            <a:pPr marL="457200" indent="-457200" algn="l">
              <a:spcBef>
                <a:spcPts val="600"/>
              </a:spcBef>
              <a:buFont typeface="Arial" charset="0"/>
              <a:buChar char="•"/>
            </a:pPr>
            <a:r>
              <a:rPr lang="en-US" sz="2600" dirty="0">
                <a:solidFill>
                  <a:srgbClr val="00685E"/>
                </a:solidFill>
                <a:latin typeface="Franklin Gothic Book" charset="0"/>
              </a:rPr>
              <a:t>Every 73 seconds a person in the United States is sexually assaulted.</a:t>
            </a:r>
          </a:p>
          <a:p>
            <a:pPr algn="l">
              <a:spcBef>
                <a:spcPts val="600"/>
              </a:spcBef>
            </a:pPr>
            <a:endParaRPr lang="en-US" sz="2600" b="1" dirty="0">
              <a:solidFill>
                <a:srgbClr val="00685E"/>
              </a:solidFill>
              <a:latin typeface="Franklin Gothic Book" charset="0"/>
            </a:endParaRPr>
          </a:p>
          <a:p>
            <a:pPr algn="l">
              <a:spcBef>
                <a:spcPts val="600"/>
              </a:spcBef>
            </a:pPr>
            <a:r>
              <a:rPr lang="en-US" sz="1200" b="1" dirty="0">
                <a:solidFill>
                  <a:srgbClr val="00685E"/>
                </a:solidFill>
                <a:latin typeface="Franklin Gothic Book" charset="0"/>
                <a:hlinkClick r:id="rId3"/>
              </a:rPr>
              <a:t>www.</a:t>
            </a:r>
            <a:r>
              <a:rPr lang="en-US" sz="1200" b="1" dirty="0" err="1">
                <a:solidFill>
                  <a:srgbClr val="00685E"/>
                </a:solidFill>
                <a:latin typeface="Franklin Gothic Book" charset="0"/>
                <a:hlinkClick r:id="rId3"/>
              </a:rPr>
              <a:t>rainn</a:t>
            </a:r>
            <a:r>
              <a:rPr lang="en-US" sz="1200" b="1" dirty="0">
                <a:solidFill>
                  <a:srgbClr val="00685E"/>
                </a:solidFill>
                <a:latin typeface="Franklin Gothic Book" charset="0"/>
                <a:hlinkClick r:id="rId3"/>
              </a:rPr>
              <a:t>..org/statistics/</a:t>
            </a:r>
            <a:r>
              <a:rPr lang="en-US" sz="1200" b="1" dirty="0" err="1">
                <a:solidFill>
                  <a:srgbClr val="00685E"/>
                </a:solidFill>
                <a:latin typeface="Franklin Gothic Book" charset="0"/>
                <a:hlinkClick r:id="rId3"/>
              </a:rPr>
              <a:t>vistimis</a:t>
            </a:r>
            <a:r>
              <a:rPr lang="en-US" sz="1200" b="1" dirty="0">
                <a:solidFill>
                  <a:srgbClr val="00685E"/>
                </a:solidFill>
                <a:latin typeface="Franklin Gothic Book" charset="0"/>
                <a:hlinkClick r:id="rId3"/>
              </a:rPr>
              <a:t>-sexual-violence</a:t>
            </a:r>
            <a:r>
              <a:rPr lang="en-US" sz="1200" b="1" dirty="0">
                <a:solidFill>
                  <a:srgbClr val="00685E"/>
                </a:solidFill>
                <a:latin typeface="Franklin Gothic Book" charset="0"/>
              </a:rPr>
              <a:t>. </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2475271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fontScale="92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600" dirty="0">
                <a:solidFill>
                  <a:srgbClr val="00685E"/>
                </a:solidFill>
                <a:latin typeface="Franklin Gothic Book" charset="0"/>
                <a:ea typeface="Franklin Gothic Book" charset="0"/>
                <a:cs typeface="Franklin Gothic Book" charset="0"/>
              </a:rPr>
              <a:t>Students and employees who are affected by sexual misconduct can face significant barriers to education and success in the workplace:</a:t>
            </a:r>
          </a:p>
          <a:p>
            <a:pPr algn="l">
              <a:spcBef>
                <a:spcPts val="600"/>
              </a:spcBef>
            </a:pPr>
            <a:endParaRPr lang="en-US" sz="1400"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Anxiety</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Depression</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Increased use of drugs and alcohol</a:t>
            </a:r>
          </a:p>
          <a:p>
            <a:pPr marL="457200" indent="-457200" algn="l">
              <a:spcBef>
                <a:spcPts val="600"/>
              </a:spcBef>
              <a:buFont typeface="Arial" panose="020B0604020202020204" pitchFamily="34" charset="0"/>
              <a:buChar char="•"/>
            </a:pPr>
            <a:r>
              <a:rPr lang="en-US" sz="2600" dirty="0">
                <a:solidFill>
                  <a:srgbClr val="00685E"/>
                </a:solidFill>
                <a:latin typeface="Franklin Gothic Book" charset="0"/>
                <a:ea typeface="Franklin Gothic Book" charset="0"/>
                <a:cs typeface="Franklin Gothic Book" charset="0"/>
              </a:rPr>
              <a:t>General life disruption</a:t>
            </a:r>
          </a:p>
          <a:p>
            <a:pPr algn="l">
              <a:spcBef>
                <a:spcPts val="600"/>
              </a:spcBef>
            </a:pPr>
            <a:endParaRPr lang="en-US" sz="1000" b="1" dirty="0">
              <a:solidFill>
                <a:srgbClr val="00685E"/>
              </a:solidFill>
              <a:latin typeface="Franklin Gothic Book" charset="0"/>
              <a:ea typeface="Franklin Gothic Book" charset="0"/>
              <a:cs typeface="Franklin Gothic Book" charset="0"/>
            </a:endParaRPr>
          </a:p>
          <a:p>
            <a:pPr algn="l">
              <a:spcBef>
                <a:spcPts val="600"/>
              </a:spcBef>
            </a:pPr>
            <a:endParaRPr lang="en-US" sz="1200" b="1" dirty="0">
              <a:solidFill>
                <a:srgbClr val="00685E"/>
              </a:solidFill>
              <a:latin typeface="Franklin Gothic Book" charset="0"/>
              <a:ea typeface="Franklin Gothic Book" charset="0"/>
              <a:cs typeface="Franklin Gothic Book" charset="0"/>
            </a:endParaRPr>
          </a:p>
          <a:p>
            <a:pPr algn="l">
              <a:spcBef>
                <a:spcPts val="600"/>
              </a:spcBef>
            </a:pPr>
            <a:r>
              <a:rPr lang="en-US" sz="1200" b="1" i="1" dirty="0">
                <a:solidFill>
                  <a:srgbClr val="00685E"/>
                </a:solidFill>
                <a:latin typeface="Franklin Gothic Book" charset="0"/>
                <a:ea typeface="Franklin Gothic Book" charset="0"/>
                <a:cs typeface="Franklin Gothic Book" charset="0"/>
              </a:rPr>
              <a:t>Trauma-Informed Practices for Postsecondary Education: A Guide</a:t>
            </a:r>
            <a:r>
              <a:rPr lang="en-US" sz="1200" b="1" dirty="0">
                <a:solidFill>
                  <a:srgbClr val="00685E"/>
                </a:solidFill>
                <a:latin typeface="Franklin Gothic Book" charset="0"/>
                <a:ea typeface="Franklin Gothic Book" charset="0"/>
                <a:cs typeface="Franklin Gothic Book" charset="0"/>
              </a:rPr>
              <a:t>, Education Northwest. </a:t>
            </a:r>
          </a:p>
          <a:p>
            <a:pPr algn="l">
              <a:spcBef>
                <a:spcPts val="600"/>
              </a:spcBef>
            </a:pPr>
            <a:r>
              <a:rPr lang="en-US" sz="1200" b="1" dirty="0">
                <a:solidFill>
                  <a:srgbClr val="00685E"/>
                </a:solidFill>
                <a:latin typeface="Franklin Gothic Book" charset="0"/>
                <a:ea typeface="Franklin Gothic Book" charset="0"/>
                <a:cs typeface="Franklin Gothic Book" charset="0"/>
              </a:rPr>
              <a:t>(</a:t>
            </a:r>
            <a:r>
              <a:rPr lang="en-US" sz="1200" dirty="0">
                <a:hlinkClick r:id="rId3"/>
              </a:rPr>
              <a:t>https://educationnorthwest.org/sites/default/files/resources/trauma-informed-practices-postsecondary-508.pdf</a:t>
            </a:r>
            <a:r>
              <a:rPr lang="en-US" sz="1200" dirty="0"/>
              <a:t>. </a:t>
            </a:r>
            <a:r>
              <a:rPr lang="en-US" sz="1200" b="1" dirty="0">
                <a:solidFill>
                  <a:srgbClr val="00685E"/>
                </a:solidFill>
                <a:latin typeface="Franklin Gothic Book" charset="0"/>
              </a:rPr>
              <a:t>Accessed on 12/15/2019)</a:t>
            </a:r>
          </a:p>
          <a:p>
            <a:pPr algn="l">
              <a:spcBef>
                <a:spcPts val="600"/>
              </a:spcBef>
            </a:pPr>
            <a:endParaRPr lang="en-US" sz="2600" b="1" dirty="0">
              <a:solidFill>
                <a:srgbClr val="00685E"/>
              </a:solidFill>
              <a:latin typeface="Franklin Gothic Book" charset="0"/>
              <a:ea typeface="Franklin Gothic Book" charset="0"/>
              <a:cs typeface="Franklin Gothic Book" charset="0"/>
            </a:endParaRPr>
          </a:p>
          <a:p>
            <a:pPr algn="l">
              <a:spcBef>
                <a:spcPts val="600"/>
              </a:spcBef>
            </a:pPr>
            <a:endParaRPr lang="en-US" sz="1000" b="1" dirty="0">
              <a:solidFill>
                <a:srgbClr val="00685E"/>
              </a:solidFill>
              <a:latin typeface="Franklin Gothic Book" charset="0"/>
            </a:endParaRPr>
          </a:p>
          <a:p>
            <a:pPr algn="l">
              <a:spcBef>
                <a:spcPts val="600"/>
              </a:spcBef>
            </a:pPr>
            <a:endParaRPr lang="en-US" sz="1000" b="1"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842953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789154" y="-4673"/>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1990888"/>
            <a:ext cx="9294661" cy="3922137"/>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3200" dirty="0">
                <a:solidFill>
                  <a:srgbClr val="00685E"/>
                </a:solidFill>
                <a:latin typeface="Franklin Gothic Book" charset="0"/>
                <a:ea typeface="Franklin Gothic Book" charset="0"/>
                <a:cs typeface="Franklin Gothic Book" charset="0"/>
              </a:rPr>
              <a:t>The way we respond to a report of sexual misconduct can mean the difference between a student dropping out of school or receiving the help and support they need to recover and complete their education. It can mean the difference between a colleague remaining in their job or leaving the college.</a:t>
            </a:r>
            <a:endParaRPr lang="en-US" sz="3200" dirty="0">
              <a:solidFill>
                <a:srgbClr val="00685E"/>
              </a:solidFill>
              <a:latin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Why are we here today?</a:t>
            </a:r>
          </a:p>
        </p:txBody>
      </p:sp>
    </p:spTree>
    <p:extLst>
      <p:ext uri="{BB962C8B-B14F-4D97-AF65-F5344CB8AC3E}">
        <p14:creationId xmlns:p14="http://schemas.microsoft.com/office/powerpoint/2010/main" val="1787670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2800" i="1" dirty="0">
                <a:solidFill>
                  <a:srgbClr val="00685E"/>
                </a:solidFill>
                <a:latin typeface="Franklin Gothic Book" panose="020B0503020102020204" pitchFamily="34" charset="0"/>
              </a:rPr>
              <a:t>“No person in the United States shall, on the basis of sex, be excluded from participation in, be denied the benefits of, or be subjected to discrimination under any education program or activity receiving federal financial assistance.”</a:t>
            </a:r>
          </a:p>
          <a:p>
            <a:br>
              <a:rPr lang="en-US" sz="3000" i="1" dirty="0">
                <a:solidFill>
                  <a:srgbClr val="00685E"/>
                </a:solidFill>
                <a:latin typeface="Franklin Gothic Book" panose="020B0503020102020204" pitchFamily="34" charset="0"/>
              </a:rPr>
            </a:br>
            <a:r>
              <a:rPr lang="en-US" sz="3000" i="1" dirty="0">
                <a:solidFill>
                  <a:srgbClr val="00685E"/>
                </a:solidFill>
                <a:latin typeface="Franklin Gothic Book" panose="020B0503020102020204" pitchFamily="34" charset="0"/>
              </a:rPr>
              <a:t>				</a:t>
            </a:r>
            <a:r>
              <a:rPr lang="en-US" sz="2400" i="1" dirty="0">
                <a:solidFill>
                  <a:srgbClr val="00685E"/>
                </a:solidFill>
                <a:latin typeface="Franklin Gothic Book" panose="020B0503020102020204" pitchFamily="34" charset="0"/>
              </a:rPr>
              <a:t>Education Amendments of 1972</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is Title IX?</a:t>
            </a:r>
          </a:p>
        </p:txBody>
      </p:sp>
    </p:spTree>
    <p:extLst>
      <p:ext uri="{BB962C8B-B14F-4D97-AF65-F5344CB8AC3E}">
        <p14:creationId xmlns:p14="http://schemas.microsoft.com/office/powerpoint/2010/main" val="3146881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gender discrimination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harassment</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sexual violence</a:t>
            </a:r>
          </a:p>
          <a:p>
            <a:pPr marL="457200" indent="-457200" algn="l">
              <a:spcBef>
                <a:spcPts val="600"/>
              </a:spcBef>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Calibri" panose="020F0502020204030204" pitchFamily="34" charset="0"/>
              </a:rPr>
              <a:t>Prohibits discrimination against pregnant and parenting students and employees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What does Title IX do?</a:t>
            </a:r>
          </a:p>
        </p:txBody>
      </p:sp>
    </p:spTree>
    <p:extLst>
      <p:ext uri="{BB962C8B-B14F-4D97-AF65-F5344CB8AC3E}">
        <p14:creationId xmlns:p14="http://schemas.microsoft.com/office/powerpoint/2010/main" val="383186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C6E5D4-4B1B-4F35-BC2B-B009572F924B}">
  <ds:schemaRefs>
    <ds:schemaRef ds:uri="http://schemas.microsoft.com/sharepoint/v3/contenttype/forms"/>
  </ds:schemaRefs>
</ds:datastoreItem>
</file>

<file path=customXml/itemProps2.xml><?xml version="1.0" encoding="utf-8"?>
<ds:datastoreItem xmlns:ds="http://schemas.openxmlformats.org/officeDocument/2006/customXml" ds:itemID="{E2776808-EE4F-4F42-AAF3-F6D198DC40C8}">
  <ds:schemaRefs>
    <ds:schemaRef ds:uri="http://schemas.microsoft.com/office/2006/metadata/properties"/>
    <ds:schemaRef ds:uri="http://schemas.microsoft.com/office/infopath/2007/PartnerControls"/>
    <ds:schemaRef ds:uri="779d5a41-fd24-4728-baf2-85a0d3f2f393"/>
  </ds:schemaRefs>
</ds:datastoreItem>
</file>

<file path=customXml/itemProps3.xml><?xml version="1.0" encoding="utf-8"?>
<ds:datastoreItem xmlns:ds="http://schemas.openxmlformats.org/officeDocument/2006/customXml" ds:itemID="{A77B2352-5ABE-4DA0-8D5D-068E01B51E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b3eafc-52f3-4033-906c-464e8c2aa2f4"/>
    <ds:schemaRef ds:uri="779d5a41-fd24-4728-baf2-85a0d3f2f3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12544</TotalTime>
  <Words>1849</Words>
  <Application>Microsoft Office PowerPoint</Application>
  <PresentationFormat>Widescreen</PresentationFormat>
  <Paragraphs>226</Paragraphs>
  <Slides>35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Patricia Lovely</cp:lastModifiedBy>
  <cp:revision>261</cp:revision>
  <cp:lastPrinted>2019-12-16T18:25:04Z</cp:lastPrinted>
  <dcterms:created xsi:type="dcterms:W3CDTF">2016-09-08T18:39:25Z</dcterms:created>
  <dcterms:modified xsi:type="dcterms:W3CDTF">2024-07-30T21:08:57Z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2600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