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2" r:id="rId5"/>
    <p:sldId id="256" r:id="rId6"/>
    <p:sldId id="355" r:id="rId7"/>
    <p:sldId id="328" r:id="rId8"/>
    <p:sldId id="330" r:id="rId9"/>
    <p:sldId id="331" r:id="rId10"/>
    <p:sldId id="332" r:id="rId11"/>
    <p:sldId id="356" r:id="rId12"/>
    <p:sldId id="358" r:id="rId13"/>
    <p:sldId id="333" r:id="rId14"/>
    <p:sldId id="334" r:id="rId15"/>
    <p:sldId id="341" r:id="rId16"/>
    <p:sldId id="342" r:id="rId17"/>
    <p:sldId id="348" r:id="rId18"/>
    <p:sldId id="343" r:id="rId19"/>
    <p:sldId id="345" r:id="rId20"/>
    <p:sldId id="357" r:id="rId21"/>
    <p:sldId id="359" r:id="rId22"/>
    <p:sldId id="360" r:id="rId23"/>
    <p:sldId id="353" r:id="rId24"/>
    <p:sldId id="354" r:id="rId25"/>
    <p:sldId id="361" r:id="rId26"/>
    <p:sldId id="3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E"/>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A4845-778A-4E6A-B4E6-7C20CA33EB02}"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A21A5-E7C6-4BB3-87DD-F7575CA7D36A}" type="slidenum">
              <a:rPr lang="en-US" smtClean="0"/>
              <a:t>‹#›</a:t>
            </a:fld>
            <a:endParaRPr lang="en-US"/>
          </a:p>
        </p:txBody>
      </p:sp>
    </p:spTree>
    <p:extLst>
      <p:ext uri="{BB962C8B-B14F-4D97-AF65-F5344CB8AC3E}">
        <p14:creationId xmlns:p14="http://schemas.microsoft.com/office/powerpoint/2010/main" val="259478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1</a:t>
            </a:fld>
            <a:endParaRPr lang="en-US"/>
          </a:p>
        </p:txBody>
      </p:sp>
    </p:spTree>
    <p:extLst>
      <p:ext uri="{BB962C8B-B14F-4D97-AF65-F5344CB8AC3E}">
        <p14:creationId xmlns:p14="http://schemas.microsoft.com/office/powerpoint/2010/main" val="5912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10</a:t>
            </a:fld>
            <a:endParaRPr lang="en-US"/>
          </a:p>
        </p:txBody>
      </p:sp>
    </p:spTree>
    <p:extLst>
      <p:ext uri="{BB962C8B-B14F-4D97-AF65-F5344CB8AC3E}">
        <p14:creationId xmlns:p14="http://schemas.microsoft.com/office/powerpoint/2010/main" val="148109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11</a:t>
            </a:fld>
            <a:endParaRPr lang="en-US"/>
          </a:p>
        </p:txBody>
      </p:sp>
    </p:spTree>
    <p:extLst>
      <p:ext uri="{BB962C8B-B14F-4D97-AF65-F5344CB8AC3E}">
        <p14:creationId xmlns:p14="http://schemas.microsoft.com/office/powerpoint/2010/main" val="251463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12</a:t>
            </a:fld>
            <a:endParaRPr lang="en-US"/>
          </a:p>
        </p:txBody>
      </p:sp>
    </p:spTree>
    <p:extLst>
      <p:ext uri="{BB962C8B-B14F-4D97-AF65-F5344CB8AC3E}">
        <p14:creationId xmlns:p14="http://schemas.microsoft.com/office/powerpoint/2010/main" val="312428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13</a:t>
            </a:fld>
            <a:endParaRPr lang="en-US"/>
          </a:p>
        </p:txBody>
      </p:sp>
    </p:spTree>
    <p:extLst>
      <p:ext uri="{BB962C8B-B14F-4D97-AF65-F5344CB8AC3E}">
        <p14:creationId xmlns:p14="http://schemas.microsoft.com/office/powerpoint/2010/main" val="380489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14</a:t>
            </a:fld>
            <a:endParaRPr lang="en-US"/>
          </a:p>
        </p:txBody>
      </p:sp>
    </p:spTree>
    <p:extLst>
      <p:ext uri="{BB962C8B-B14F-4D97-AF65-F5344CB8AC3E}">
        <p14:creationId xmlns:p14="http://schemas.microsoft.com/office/powerpoint/2010/main" val="400514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15</a:t>
            </a:fld>
            <a:endParaRPr lang="en-US"/>
          </a:p>
        </p:txBody>
      </p:sp>
    </p:spTree>
    <p:extLst>
      <p:ext uri="{BB962C8B-B14F-4D97-AF65-F5344CB8AC3E}">
        <p14:creationId xmlns:p14="http://schemas.microsoft.com/office/powerpoint/2010/main" val="153120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16</a:t>
            </a:fld>
            <a:endParaRPr lang="en-US"/>
          </a:p>
        </p:txBody>
      </p:sp>
    </p:spTree>
    <p:extLst>
      <p:ext uri="{BB962C8B-B14F-4D97-AF65-F5344CB8AC3E}">
        <p14:creationId xmlns:p14="http://schemas.microsoft.com/office/powerpoint/2010/main" val="419398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17</a:t>
            </a:fld>
            <a:endParaRPr lang="en-US"/>
          </a:p>
        </p:txBody>
      </p:sp>
    </p:spTree>
    <p:extLst>
      <p:ext uri="{BB962C8B-B14F-4D97-AF65-F5344CB8AC3E}">
        <p14:creationId xmlns:p14="http://schemas.microsoft.com/office/powerpoint/2010/main" val="223756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18</a:t>
            </a:fld>
            <a:endParaRPr lang="en-US"/>
          </a:p>
        </p:txBody>
      </p:sp>
    </p:spTree>
    <p:extLst>
      <p:ext uri="{BB962C8B-B14F-4D97-AF65-F5344CB8AC3E}">
        <p14:creationId xmlns:p14="http://schemas.microsoft.com/office/powerpoint/2010/main" val="435780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19</a:t>
            </a:fld>
            <a:endParaRPr lang="en-US"/>
          </a:p>
        </p:txBody>
      </p:sp>
    </p:spTree>
    <p:extLst>
      <p:ext uri="{BB962C8B-B14F-4D97-AF65-F5344CB8AC3E}">
        <p14:creationId xmlns:p14="http://schemas.microsoft.com/office/powerpoint/2010/main" val="119811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say your name, pronouns, and how long you have been at college </a:t>
            </a:r>
          </a:p>
        </p:txBody>
      </p:sp>
      <p:sp>
        <p:nvSpPr>
          <p:cNvPr id="4" name="Slide Number Placeholder 3"/>
          <p:cNvSpPr>
            <a:spLocks noGrp="1"/>
          </p:cNvSpPr>
          <p:nvPr>
            <p:ph type="sldNum" sz="quarter" idx="5"/>
          </p:nvPr>
        </p:nvSpPr>
        <p:spPr/>
        <p:txBody>
          <a:bodyPr/>
          <a:lstStyle/>
          <a:p>
            <a:fld id="{6D3A21A5-E7C6-4BB3-87DD-F7575CA7D36A}" type="slidenum">
              <a:rPr lang="en-US" smtClean="0"/>
              <a:t>2</a:t>
            </a:fld>
            <a:endParaRPr lang="en-US"/>
          </a:p>
        </p:txBody>
      </p:sp>
    </p:spTree>
    <p:extLst>
      <p:ext uri="{BB962C8B-B14F-4D97-AF65-F5344CB8AC3E}">
        <p14:creationId xmlns:p14="http://schemas.microsoft.com/office/powerpoint/2010/main" val="1618546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20</a:t>
            </a:fld>
            <a:endParaRPr lang="en-US"/>
          </a:p>
        </p:txBody>
      </p:sp>
    </p:spTree>
    <p:extLst>
      <p:ext uri="{BB962C8B-B14F-4D97-AF65-F5344CB8AC3E}">
        <p14:creationId xmlns:p14="http://schemas.microsoft.com/office/powerpoint/2010/main" val="360099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21</a:t>
            </a:fld>
            <a:endParaRPr lang="en-US"/>
          </a:p>
        </p:txBody>
      </p:sp>
    </p:spTree>
    <p:extLst>
      <p:ext uri="{BB962C8B-B14F-4D97-AF65-F5344CB8AC3E}">
        <p14:creationId xmlns:p14="http://schemas.microsoft.com/office/powerpoint/2010/main" val="28416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22</a:t>
            </a:fld>
            <a:endParaRPr lang="en-US"/>
          </a:p>
        </p:txBody>
      </p:sp>
    </p:spTree>
    <p:extLst>
      <p:ext uri="{BB962C8B-B14F-4D97-AF65-F5344CB8AC3E}">
        <p14:creationId xmlns:p14="http://schemas.microsoft.com/office/powerpoint/2010/main" val="3969171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23</a:t>
            </a:fld>
            <a:endParaRPr lang="en-US"/>
          </a:p>
        </p:txBody>
      </p:sp>
    </p:spTree>
    <p:extLst>
      <p:ext uri="{BB962C8B-B14F-4D97-AF65-F5344CB8AC3E}">
        <p14:creationId xmlns:p14="http://schemas.microsoft.com/office/powerpoint/2010/main" val="357285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say your name, pronouns, and how long you have been at college </a:t>
            </a:r>
          </a:p>
        </p:txBody>
      </p:sp>
      <p:sp>
        <p:nvSpPr>
          <p:cNvPr id="4" name="Slide Number Placeholder 3"/>
          <p:cNvSpPr>
            <a:spLocks noGrp="1"/>
          </p:cNvSpPr>
          <p:nvPr>
            <p:ph type="sldNum" sz="quarter" idx="5"/>
          </p:nvPr>
        </p:nvSpPr>
        <p:spPr/>
        <p:txBody>
          <a:bodyPr/>
          <a:lstStyle/>
          <a:p>
            <a:fld id="{6D3A21A5-E7C6-4BB3-87DD-F7575CA7D36A}" type="slidenum">
              <a:rPr lang="en-US" smtClean="0"/>
              <a:t>3</a:t>
            </a:fld>
            <a:endParaRPr lang="en-US"/>
          </a:p>
        </p:txBody>
      </p:sp>
    </p:spTree>
    <p:extLst>
      <p:ext uri="{BB962C8B-B14F-4D97-AF65-F5344CB8AC3E}">
        <p14:creationId xmlns:p14="http://schemas.microsoft.com/office/powerpoint/2010/main" val="118164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4</a:t>
            </a:fld>
            <a:endParaRPr lang="en-US"/>
          </a:p>
        </p:txBody>
      </p:sp>
    </p:spTree>
    <p:extLst>
      <p:ext uri="{BB962C8B-B14F-4D97-AF65-F5344CB8AC3E}">
        <p14:creationId xmlns:p14="http://schemas.microsoft.com/office/powerpoint/2010/main" val="70072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5</a:t>
            </a:fld>
            <a:endParaRPr lang="en-US"/>
          </a:p>
        </p:txBody>
      </p:sp>
    </p:spTree>
    <p:extLst>
      <p:ext uri="{BB962C8B-B14F-4D97-AF65-F5344CB8AC3E}">
        <p14:creationId xmlns:p14="http://schemas.microsoft.com/office/powerpoint/2010/main" val="39153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6</a:t>
            </a:fld>
            <a:endParaRPr lang="en-US"/>
          </a:p>
        </p:txBody>
      </p:sp>
    </p:spTree>
    <p:extLst>
      <p:ext uri="{BB962C8B-B14F-4D97-AF65-F5344CB8AC3E}">
        <p14:creationId xmlns:p14="http://schemas.microsoft.com/office/powerpoint/2010/main" val="66128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7</a:t>
            </a:fld>
            <a:endParaRPr lang="en-US"/>
          </a:p>
        </p:txBody>
      </p:sp>
    </p:spTree>
    <p:extLst>
      <p:ext uri="{BB962C8B-B14F-4D97-AF65-F5344CB8AC3E}">
        <p14:creationId xmlns:p14="http://schemas.microsoft.com/office/powerpoint/2010/main" val="393070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8</a:t>
            </a:fld>
            <a:endParaRPr lang="en-US"/>
          </a:p>
        </p:txBody>
      </p:sp>
    </p:spTree>
    <p:extLst>
      <p:ext uri="{BB962C8B-B14F-4D97-AF65-F5344CB8AC3E}">
        <p14:creationId xmlns:p14="http://schemas.microsoft.com/office/powerpoint/2010/main" val="247376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9</a:t>
            </a:fld>
            <a:endParaRPr lang="en-US"/>
          </a:p>
        </p:txBody>
      </p:sp>
    </p:spTree>
    <p:extLst>
      <p:ext uri="{BB962C8B-B14F-4D97-AF65-F5344CB8AC3E}">
        <p14:creationId xmlns:p14="http://schemas.microsoft.com/office/powerpoint/2010/main" val="371804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34E-28F8-7A54-BC6C-9B82CF195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E69A9-C906-573F-CA83-A6C54673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03F56-FDA0-59FE-B765-1815FEBB7893}"/>
              </a:ext>
            </a:extLst>
          </p:cNvPr>
          <p:cNvSpPr>
            <a:spLocks noGrp="1"/>
          </p:cNvSpPr>
          <p:nvPr>
            <p:ph type="dt" sz="half" idx="10"/>
          </p:nvPr>
        </p:nvSpPr>
        <p:spPr/>
        <p:txBody>
          <a:bodyPr/>
          <a:lstStyle/>
          <a:p>
            <a:fld id="{D06BBBD6-86F6-4DE2-A491-18B4EF4DF8AA}" type="datetime1">
              <a:rPr lang="en-US" smtClean="0"/>
              <a:t>7/30/2024</a:t>
            </a:fld>
            <a:endParaRPr lang="en-US"/>
          </a:p>
        </p:txBody>
      </p:sp>
      <p:sp>
        <p:nvSpPr>
          <p:cNvPr id="5" name="Footer Placeholder 4">
            <a:extLst>
              <a:ext uri="{FF2B5EF4-FFF2-40B4-BE49-F238E27FC236}">
                <a16:creationId xmlns:a16="http://schemas.microsoft.com/office/drawing/2014/main" id="{31574401-B922-7CDC-CEA4-C59392482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10D12-AF19-01BB-816A-9885AC981B7B}"/>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9970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2CF3-661F-6DB1-A40B-9B1D81AD0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79A99-80A4-CDB4-5724-32503B778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7B23-495C-3716-6D51-A3026EA97EB6}"/>
              </a:ext>
            </a:extLst>
          </p:cNvPr>
          <p:cNvSpPr>
            <a:spLocks noGrp="1"/>
          </p:cNvSpPr>
          <p:nvPr>
            <p:ph type="dt" sz="half" idx="10"/>
          </p:nvPr>
        </p:nvSpPr>
        <p:spPr/>
        <p:txBody>
          <a:bodyPr/>
          <a:lstStyle/>
          <a:p>
            <a:fld id="{92735D7B-91F9-4647-8385-BFEA22AA9675}" type="datetime1">
              <a:rPr lang="en-US" smtClean="0"/>
              <a:t>7/30/2024</a:t>
            </a:fld>
            <a:endParaRPr lang="en-US"/>
          </a:p>
        </p:txBody>
      </p:sp>
      <p:sp>
        <p:nvSpPr>
          <p:cNvPr id="5" name="Footer Placeholder 4">
            <a:extLst>
              <a:ext uri="{FF2B5EF4-FFF2-40B4-BE49-F238E27FC236}">
                <a16:creationId xmlns:a16="http://schemas.microsoft.com/office/drawing/2014/main" id="{C5072A39-AE48-A806-C4E6-97034E121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AB75F-24E6-A8D2-6767-4E1754CF490F}"/>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02176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13B28-AF77-514D-5EAE-5D7303A0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75C50-D4AE-7DEB-D09B-F9E78F78A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0E944-9121-8725-6B61-C93CC0537FD3}"/>
              </a:ext>
            </a:extLst>
          </p:cNvPr>
          <p:cNvSpPr>
            <a:spLocks noGrp="1"/>
          </p:cNvSpPr>
          <p:nvPr>
            <p:ph type="dt" sz="half" idx="10"/>
          </p:nvPr>
        </p:nvSpPr>
        <p:spPr/>
        <p:txBody>
          <a:bodyPr/>
          <a:lstStyle/>
          <a:p>
            <a:fld id="{E41083C7-19E1-419B-B01B-32E23B31EEF4}" type="datetime1">
              <a:rPr lang="en-US" smtClean="0"/>
              <a:t>7/30/2024</a:t>
            </a:fld>
            <a:endParaRPr lang="en-US"/>
          </a:p>
        </p:txBody>
      </p:sp>
      <p:sp>
        <p:nvSpPr>
          <p:cNvPr id="5" name="Footer Placeholder 4">
            <a:extLst>
              <a:ext uri="{FF2B5EF4-FFF2-40B4-BE49-F238E27FC236}">
                <a16:creationId xmlns:a16="http://schemas.microsoft.com/office/drawing/2014/main" id="{983142B3-403E-3229-EE77-AD843AF93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521F6-1212-9077-2CA2-ED2AF4585A61}"/>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8130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5E31-0DE4-7E57-C52C-1D8F7A17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8EACC-C580-2123-A2CF-B2200E335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7045B-609B-759D-7B40-D1D339119F2F}"/>
              </a:ext>
            </a:extLst>
          </p:cNvPr>
          <p:cNvSpPr>
            <a:spLocks noGrp="1"/>
          </p:cNvSpPr>
          <p:nvPr>
            <p:ph type="dt" sz="half" idx="10"/>
          </p:nvPr>
        </p:nvSpPr>
        <p:spPr/>
        <p:txBody>
          <a:bodyPr/>
          <a:lstStyle/>
          <a:p>
            <a:fld id="{7CCAAEC0-8F25-4B55-B590-2533F5768CA3}" type="datetime1">
              <a:rPr lang="en-US" smtClean="0"/>
              <a:t>7/30/2024</a:t>
            </a:fld>
            <a:endParaRPr lang="en-US"/>
          </a:p>
        </p:txBody>
      </p:sp>
      <p:sp>
        <p:nvSpPr>
          <p:cNvPr id="5" name="Footer Placeholder 4">
            <a:extLst>
              <a:ext uri="{FF2B5EF4-FFF2-40B4-BE49-F238E27FC236}">
                <a16:creationId xmlns:a16="http://schemas.microsoft.com/office/drawing/2014/main" id="{75B9B7E1-FD34-2001-0CE1-F1D6FEB07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1FD45-3671-86A0-866C-BF61B5B83C2A}"/>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3333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3D12-D8CA-A684-B301-970D89258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1CC63-A942-4F2D-5F24-9BAC69B10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6B771-38B8-990D-8E04-FBB105A7E58F}"/>
              </a:ext>
            </a:extLst>
          </p:cNvPr>
          <p:cNvSpPr>
            <a:spLocks noGrp="1"/>
          </p:cNvSpPr>
          <p:nvPr>
            <p:ph type="dt" sz="half" idx="10"/>
          </p:nvPr>
        </p:nvSpPr>
        <p:spPr/>
        <p:txBody>
          <a:bodyPr/>
          <a:lstStyle/>
          <a:p>
            <a:fld id="{252BEDC1-887A-4CDF-8AF3-AC8047C23E2E}" type="datetime1">
              <a:rPr lang="en-US" smtClean="0"/>
              <a:t>7/30/2024</a:t>
            </a:fld>
            <a:endParaRPr lang="en-US"/>
          </a:p>
        </p:txBody>
      </p:sp>
      <p:sp>
        <p:nvSpPr>
          <p:cNvPr id="5" name="Footer Placeholder 4">
            <a:extLst>
              <a:ext uri="{FF2B5EF4-FFF2-40B4-BE49-F238E27FC236}">
                <a16:creationId xmlns:a16="http://schemas.microsoft.com/office/drawing/2014/main" id="{49295E44-AF7F-557F-D00E-75C75CF2C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86305-1314-3B77-F741-F285FB2D02A3}"/>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677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16BC-E988-8AB0-E79A-68A7A8845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AE80E-B168-F899-35EE-D07BEC013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E100C-B34C-5857-EEE1-6E3F88AD1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5DB35-56D9-033B-705B-D7716197A2F4}"/>
              </a:ext>
            </a:extLst>
          </p:cNvPr>
          <p:cNvSpPr>
            <a:spLocks noGrp="1"/>
          </p:cNvSpPr>
          <p:nvPr>
            <p:ph type="dt" sz="half" idx="10"/>
          </p:nvPr>
        </p:nvSpPr>
        <p:spPr/>
        <p:txBody>
          <a:bodyPr/>
          <a:lstStyle/>
          <a:p>
            <a:fld id="{1C511022-85C1-4274-B6C7-9CCC7AAC49B6}" type="datetime1">
              <a:rPr lang="en-US" smtClean="0"/>
              <a:t>7/30/2024</a:t>
            </a:fld>
            <a:endParaRPr lang="en-US"/>
          </a:p>
        </p:txBody>
      </p:sp>
      <p:sp>
        <p:nvSpPr>
          <p:cNvPr id="6" name="Footer Placeholder 5">
            <a:extLst>
              <a:ext uri="{FF2B5EF4-FFF2-40B4-BE49-F238E27FC236}">
                <a16:creationId xmlns:a16="http://schemas.microsoft.com/office/drawing/2014/main" id="{B2EDE9E2-CE4B-F25F-EF5F-69DA3C8FE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CBF4-3F0C-6A55-4705-37C37C46345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39332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0953-6FEF-A306-F410-2856316FA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1DF4A-6205-ECF2-0714-F5822C629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3401C-0188-3EFD-7238-93FEFA919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5A1E-7521-DC3B-FC7A-711C0E032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16660-F6ED-AA5F-0A25-1BE583FCB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0B381-66C1-1FF4-FB9E-0C7EC2E32A4C}"/>
              </a:ext>
            </a:extLst>
          </p:cNvPr>
          <p:cNvSpPr>
            <a:spLocks noGrp="1"/>
          </p:cNvSpPr>
          <p:nvPr>
            <p:ph type="dt" sz="half" idx="10"/>
          </p:nvPr>
        </p:nvSpPr>
        <p:spPr/>
        <p:txBody>
          <a:bodyPr/>
          <a:lstStyle/>
          <a:p>
            <a:fld id="{089E8EDD-B0C0-4C68-B5B3-808D2FF84FD0}" type="datetime1">
              <a:rPr lang="en-US" smtClean="0"/>
              <a:t>7/30/2024</a:t>
            </a:fld>
            <a:endParaRPr lang="en-US"/>
          </a:p>
        </p:txBody>
      </p:sp>
      <p:sp>
        <p:nvSpPr>
          <p:cNvPr id="8" name="Footer Placeholder 7">
            <a:extLst>
              <a:ext uri="{FF2B5EF4-FFF2-40B4-BE49-F238E27FC236}">
                <a16:creationId xmlns:a16="http://schemas.microsoft.com/office/drawing/2014/main" id="{94186FC2-AFB7-5169-DD37-41F9F0068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7AF4D-FFB0-1C54-8CD0-CEB8025820ED}"/>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62044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160A-50B8-6163-0499-3AFF71E43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F8456-F4D7-2AB8-103E-00A2C54F46E6}"/>
              </a:ext>
            </a:extLst>
          </p:cNvPr>
          <p:cNvSpPr>
            <a:spLocks noGrp="1"/>
          </p:cNvSpPr>
          <p:nvPr>
            <p:ph type="dt" sz="half" idx="10"/>
          </p:nvPr>
        </p:nvSpPr>
        <p:spPr/>
        <p:txBody>
          <a:bodyPr/>
          <a:lstStyle/>
          <a:p>
            <a:fld id="{9F689D3F-AE6A-440B-8091-73AA0EBB7687}" type="datetime1">
              <a:rPr lang="en-US" smtClean="0"/>
              <a:t>7/30/2024</a:t>
            </a:fld>
            <a:endParaRPr lang="en-US"/>
          </a:p>
        </p:txBody>
      </p:sp>
      <p:sp>
        <p:nvSpPr>
          <p:cNvPr id="4" name="Footer Placeholder 3">
            <a:extLst>
              <a:ext uri="{FF2B5EF4-FFF2-40B4-BE49-F238E27FC236}">
                <a16:creationId xmlns:a16="http://schemas.microsoft.com/office/drawing/2014/main" id="{C5FBF14F-AEF6-BD5B-0DC7-17AACCC59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E17E8-5C40-03FD-CE15-8509679D8FB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78718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61D62-1574-DE2B-6FD6-6804F5AD588A}"/>
              </a:ext>
            </a:extLst>
          </p:cNvPr>
          <p:cNvSpPr>
            <a:spLocks noGrp="1"/>
          </p:cNvSpPr>
          <p:nvPr>
            <p:ph type="dt" sz="half" idx="10"/>
          </p:nvPr>
        </p:nvSpPr>
        <p:spPr/>
        <p:txBody>
          <a:bodyPr/>
          <a:lstStyle/>
          <a:p>
            <a:fld id="{C2761C42-E005-4750-9421-360AF3969FF8}" type="datetime1">
              <a:rPr lang="en-US" smtClean="0"/>
              <a:t>7/30/2024</a:t>
            </a:fld>
            <a:endParaRPr lang="en-US"/>
          </a:p>
        </p:txBody>
      </p:sp>
      <p:sp>
        <p:nvSpPr>
          <p:cNvPr id="3" name="Footer Placeholder 2">
            <a:extLst>
              <a:ext uri="{FF2B5EF4-FFF2-40B4-BE49-F238E27FC236}">
                <a16:creationId xmlns:a16="http://schemas.microsoft.com/office/drawing/2014/main" id="{0B24366F-E346-EA13-84BC-486AD4B9C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98FDE-7525-D248-71A8-B13140A2838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02308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2775-BC58-1ADA-F447-3A23C95EF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5BE5C-2743-9C29-8128-139981AA1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C5D66-3930-D511-DDDD-C1D2AC3C9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2FA18-CB57-5486-4FE9-FE89B4AFE318}"/>
              </a:ext>
            </a:extLst>
          </p:cNvPr>
          <p:cNvSpPr>
            <a:spLocks noGrp="1"/>
          </p:cNvSpPr>
          <p:nvPr>
            <p:ph type="dt" sz="half" idx="10"/>
          </p:nvPr>
        </p:nvSpPr>
        <p:spPr/>
        <p:txBody>
          <a:bodyPr/>
          <a:lstStyle/>
          <a:p>
            <a:fld id="{42F71193-731A-4279-A4FA-F0C79CEB2DA5}" type="datetime1">
              <a:rPr lang="en-US" smtClean="0"/>
              <a:t>7/30/2024</a:t>
            </a:fld>
            <a:endParaRPr lang="en-US"/>
          </a:p>
        </p:txBody>
      </p:sp>
      <p:sp>
        <p:nvSpPr>
          <p:cNvPr id="6" name="Footer Placeholder 5">
            <a:extLst>
              <a:ext uri="{FF2B5EF4-FFF2-40B4-BE49-F238E27FC236}">
                <a16:creationId xmlns:a16="http://schemas.microsoft.com/office/drawing/2014/main" id="{074F8C18-4B61-BAF4-7B99-CB14D7CB8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AE149-CE25-AA0F-B6DC-C00490A06316}"/>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45361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336-DD49-59A9-0DBF-56157E51B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C1235-4B8B-9EA5-9398-A88D3B3E6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CC6AB-EA23-1A7A-E3F1-1403D905B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FDA7D-1063-7821-4F2F-6DCB6BDD9E76}"/>
              </a:ext>
            </a:extLst>
          </p:cNvPr>
          <p:cNvSpPr>
            <a:spLocks noGrp="1"/>
          </p:cNvSpPr>
          <p:nvPr>
            <p:ph type="dt" sz="half" idx="10"/>
          </p:nvPr>
        </p:nvSpPr>
        <p:spPr/>
        <p:txBody>
          <a:bodyPr/>
          <a:lstStyle/>
          <a:p>
            <a:fld id="{C11425F3-EFFC-4D27-B22A-7AEE36219828}" type="datetime1">
              <a:rPr lang="en-US" smtClean="0"/>
              <a:t>7/30/2024</a:t>
            </a:fld>
            <a:endParaRPr lang="en-US"/>
          </a:p>
        </p:txBody>
      </p:sp>
      <p:sp>
        <p:nvSpPr>
          <p:cNvPr id="6" name="Footer Placeholder 5">
            <a:extLst>
              <a:ext uri="{FF2B5EF4-FFF2-40B4-BE49-F238E27FC236}">
                <a16:creationId xmlns:a16="http://schemas.microsoft.com/office/drawing/2014/main" id="{46024418-FB15-07CF-55C7-6BFE01228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06A7E-2960-508E-BFE2-DE6A2C3C876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1811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880B8-0774-542C-7617-FB002581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65D81D-6F9E-E034-AE70-EA9105C4C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128F6-63F4-289E-BDC4-49AB73323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F0F8E-B596-4200-A76C-BBD5E1BE1152}" type="datetime1">
              <a:rPr lang="en-US" smtClean="0"/>
              <a:t>7/30/2024</a:t>
            </a:fld>
            <a:endParaRPr lang="en-US"/>
          </a:p>
        </p:txBody>
      </p:sp>
      <p:sp>
        <p:nvSpPr>
          <p:cNvPr id="5" name="Footer Placeholder 4">
            <a:extLst>
              <a:ext uri="{FF2B5EF4-FFF2-40B4-BE49-F238E27FC236}">
                <a16:creationId xmlns:a16="http://schemas.microsoft.com/office/drawing/2014/main" id="{92D69D11-4A73-40EE-8D02-62FCDBE31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F230F8-AAFB-692E-5CC4-CDCD2ABFC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DE6E-E67B-554D-833B-2860A22AC882}" type="slidenum">
              <a:rPr lang="en-US" smtClean="0"/>
              <a:t>‹#›</a:t>
            </a:fld>
            <a:endParaRPr lang="en-US"/>
          </a:p>
        </p:txBody>
      </p:sp>
    </p:spTree>
    <p:extLst>
      <p:ext uri="{BB962C8B-B14F-4D97-AF65-F5344CB8AC3E}">
        <p14:creationId xmlns:p14="http://schemas.microsoft.com/office/powerpoint/2010/main" val="6630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shoreline.edu/title-ix/" TargetMode="External"/><Relationship Id="rId4" Type="http://schemas.openxmlformats.org/officeDocument/2006/relationships/hyperlink" Target="mailto:titleixcoordinator@shoreline.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shoreline.edu/map/all-gender-bathrooms.aspx" TargetMode="External"/><Relationship Id="rId4" Type="http://schemas.openxmlformats.org/officeDocument/2006/relationships/hyperlink" Target="https://www.shoreline.edu/gender-equity-center/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genderequity@shoreline.edu" TargetMode="External"/><Relationship Id="rId5" Type="http://schemas.openxmlformats.org/officeDocument/2006/relationships/hyperlink" Target="mailto:scchr@shoreline.edu" TargetMode="External"/><Relationship Id="rId4" Type="http://schemas.openxmlformats.org/officeDocument/2006/relationships/hyperlink" Target="mailto:titleIX@shoreline.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ducationnorthwest.org/sites/default/files/resources/trauma-informed-practices-postsecondary-508.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E097B-2415-0FAC-396A-241C77F07D28}"/>
              </a:ext>
            </a:extLst>
          </p:cNvPr>
          <p:cNvSpPr txBox="1">
            <a:spLocks/>
          </p:cNvSpPr>
          <p:nvPr/>
        </p:nvSpPr>
        <p:spPr>
          <a:xfrm>
            <a:off x="881269" y="1692770"/>
            <a:ext cx="4147931" cy="3033119"/>
          </a:xfrm>
          <a:prstGeom prst="rect">
            <a:avLst/>
          </a:prstGeom>
          <a:solidFill>
            <a:srgbClr val="00685E">
              <a:alpha val="81625"/>
            </a:srgbClr>
          </a:solidFill>
        </p:spPr>
        <p:txBody>
          <a:bodyPr vert="horz" lIns="5486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300" dirty="0">
                <a:solidFill>
                  <a:schemeClr val="bg1"/>
                </a:solidFill>
                <a:latin typeface="Franklin Gothic Demi"/>
              </a:rPr>
              <a:t>Title IX at Shoreline</a:t>
            </a:r>
          </a:p>
          <a:p>
            <a:endParaRPr lang="en-US" sz="2000" b="1" spc="300" dirty="0">
              <a:solidFill>
                <a:schemeClr val="bg1"/>
              </a:solidFill>
              <a:latin typeface="Franklin Gothic Demi"/>
            </a:endParaRPr>
          </a:p>
          <a:p>
            <a:r>
              <a:rPr lang="en-US" sz="2000" b="1" spc="300" dirty="0">
                <a:solidFill>
                  <a:schemeClr val="bg1"/>
                </a:solidFill>
                <a:latin typeface="Franklin Gothic Demi"/>
              </a:rPr>
              <a:t>Opening Week 2023</a:t>
            </a:r>
          </a:p>
        </p:txBody>
      </p:sp>
      <p:pic>
        <p:nvPicPr>
          <p:cNvPr id="7" name="Picture 6" descr="A picture containing logo&#10;&#10;Description automatically generated">
            <a:extLst>
              <a:ext uri="{FF2B5EF4-FFF2-40B4-BE49-F238E27FC236}">
                <a16:creationId xmlns:a16="http://schemas.microsoft.com/office/drawing/2014/main" id="{E09D0CE5-43C5-F20A-107E-1F93A26E0B81}"/>
              </a:ext>
            </a:extLst>
          </p:cNvPr>
          <p:cNvPicPr>
            <a:picLocks noChangeAspect="1"/>
          </p:cNvPicPr>
          <p:nvPr/>
        </p:nvPicPr>
        <p:blipFill>
          <a:blip r:embed="rId4"/>
          <a:stretch>
            <a:fillRect/>
          </a:stretch>
        </p:blipFill>
        <p:spPr>
          <a:xfrm>
            <a:off x="10433957" y="5766382"/>
            <a:ext cx="1466306" cy="869367"/>
          </a:xfrm>
          <a:prstGeom prst="rect">
            <a:avLst/>
          </a:prstGeom>
        </p:spPr>
      </p:pic>
      <p:sp>
        <p:nvSpPr>
          <p:cNvPr id="4" name="Rectangle 3">
            <a:extLst>
              <a:ext uri="{FF2B5EF4-FFF2-40B4-BE49-F238E27FC236}">
                <a16:creationId xmlns:a16="http://schemas.microsoft.com/office/drawing/2014/main" id="{1FDB1E4E-FB09-C311-668F-60FE2295C073}"/>
              </a:ext>
            </a:extLst>
          </p:cNvPr>
          <p:cNvSpPr/>
          <p:nvPr/>
        </p:nvSpPr>
        <p:spPr>
          <a:xfrm>
            <a:off x="881269" y="4529276"/>
            <a:ext cx="4147931" cy="811758"/>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E3F745-0733-3E8B-BDF2-B399AE5558A0}"/>
              </a:ext>
            </a:extLst>
          </p:cNvPr>
          <p:cNvSpPr txBox="1"/>
          <p:nvPr/>
        </p:nvSpPr>
        <p:spPr>
          <a:xfrm>
            <a:off x="878267" y="4581212"/>
            <a:ext cx="3998533" cy="707886"/>
          </a:xfrm>
          <a:prstGeom prst="rect">
            <a:avLst/>
          </a:prstGeom>
          <a:noFill/>
        </p:spPr>
        <p:txBody>
          <a:bodyPr wrap="square" rtlCol="0">
            <a:spAutoFit/>
          </a:bodyPr>
          <a:lstStyle/>
          <a:p>
            <a:r>
              <a:rPr lang="en-US" sz="2000" b="1" dirty="0">
                <a:solidFill>
                  <a:srgbClr val="00685E"/>
                </a:solidFill>
                <a:latin typeface="Franklin Gothic Book" panose="020B0503020102020204" pitchFamily="34" charset="0"/>
              </a:rPr>
              <a:t>Tricia Lovely (she/her)</a:t>
            </a:r>
          </a:p>
          <a:p>
            <a:r>
              <a:rPr lang="en-US" sz="2000" i="1" dirty="0">
                <a:solidFill>
                  <a:srgbClr val="00685E"/>
                </a:solidFill>
                <a:latin typeface="Franklin Gothic Book" panose="020B0503020102020204" pitchFamily="34" charset="0"/>
              </a:rPr>
              <a:t>Title IX/EEO Coordinator</a:t>
            </a:r>
          </a:p>
        </p:txBody>
      </p:sp>
      <p:sp>
        <p:nvSpPr>
          <p:cNvPr id="3" name="Slide Number Placeholder 2">
            <a:extLst>
              <a:ext uri="{FF2B5EF4-FFF2-40B4-BE49-F238E27FC236}">
                <a16:creationId xmlns:a16="http://schemas.microsoft.com/office/drawing/2014/main" id="{1A21A122-B69C-1350-5ED4-823EB7708AB5}"/>
              </a:ext>
            </a:extLst>
          </p:cNvPr>
          <p:cNvSpPr>
            <a:spLocks noGrp="1"/>
          </p:cNvSpPr>
          <p:nvPr>
            <p:ph type="sldNum" sz="quarter" idx="12"/>
          </p:nvPr>
        </p:nvSpPr>
        <p:spPr/>
        <p:txBody>
          <a:bodyPr/>
          <a:lstStyle/>
          <a:p>
            <a:fld id="{0D59DE6E-E67B-554D-833B-2860A22AC882}" type="slidenum">
              <a:rPr lang="en-US" smtClean="0"/>
              <a:t>1</a:t>
            </a:fld>
            <a:endParaRPr lang="en-US"/>
          </a:p>
        </p:txBody>
      </p:sp>
    </p:spTree>
    <p:extLst>
      <p:ext uri="{BB962C8B-B14F-4D97-AF65-F5344CB8AC3E}">
        <p14:creationId xmlns:p14="http://schemas.microsoft.com/office/powerpoint/2010/main" val="5289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does Title IX require?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489149"/>
            <a:ext cx="7498690" cy="4308872"/>
          </a:xfrm>
          <a:prstGeom prst="rect">
            <a:avLst/>
          </a:prstGeom>
          <a:noFill/>
        </p:spPr>
        <p:txBody>
          <a:bodyPr wrap="square" rtlCol="0">
            <a:spAutoFit/>
          </a:bodyPr>
          <a:lstStyle/>
          <a:p>
            <a:pPr algn="l">
              <a:spcBef>
                <a:spcPts val="600"/>
              </a:spcBef>
            </a:pPr>
            <a:r>
              <a:rPr lang="en-US" sz="2000" dirty="0">
                <a:solidFill>
                  <a:srgbClr val="00685E"/>
                </a:solidFill>
                <a:latin typeface="Franklin Gothic Book" charset="0"/>
                <a:ea typeface="Franklin Gothic Book" charset="0"/>
                <a:cs typeface="Franklin Gothic Book" charset="0"/>
              </a:rPr>
              <a:t>Requires schools to:</a:t>
            </a: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Respond promptly and effectively when noticed of a possible Title IX violation </a:t>
            </a: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Provide supportive measures to all parties</a:t>
            </a: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Investigate the claim</a:t>
            </a: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Ensure due process and fair treatment of all parties in our response </a:t>
            </a:r>
            <a:endParaRPr lang="en-US" sz="2000" i="1" dirty="0">
              <a:solidFill>
                <a:srgbClr val="00685E"/>
              </a:solidFill>
              <a:latin typeface="Franklin Gothic Book" charset="0"/>
              <a:ea typeface="Franklin Gothic Book" charset="0"/>
              <a:cs typeface="Franklin Gothic Book" charset="0"/>
            </a:endParaRP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Restore access to education through remedial measures</a:t>
            </a:r>
          </a:p>
          <a:p>
            <a:pPr marL="457200" indent="-457200" algn="l">
              <a:spcBef>
                <a:spcPts val="600"/>
              </a:spcBef>
              <a:buFont typeface="Arial" charset="0"/>
              <a:buChar char="•"/>
            </a:pPr>
            <a:r>
              <a:rPr lang="en-US" sz="2000" dirty="0">
                <a:solidFill>
                  <a:srgbClr val="00685E"/>
                </a:solidFill>
                <a:latin typeface="Franklin Gothic Book" charset="0"/>
                <a:ea typeface="Franklin Gothic Book" charset="0"/>
                <a:cs typeface="Franklin Gothic Book" charset="0"/>
              </a:rPr>
              <a:t>Protect all parties from retaliation</a:t>
            </a:r>
          </a:p>
          <a:p>
            <a:pPr marL="457200" indent="-457200" algn="l">
              <a:spcBef>
                <a:spcPts val="600"/>
              </a:spcBef>
              <a:buFont typeface="Arial" panose="020B0604020202020204" pitchFamily="34" charset="0"/>
              <a:buChar char="•"/>
            </a:pPr>
            <a:endParaRPr lang="en-US" sz="1800" dirty="0">
              <a:solidFill>
                <a:srgbClr val="00685E"/>
              </a:solidFill>
              <a:latin typeface="Franklin Gothic Book" panose="020B0503020102020204" pitchFamily="34" charset="0"/>
              <a:ea typeface="Franklin Gothic Medium" charset="0"/>
              <a:cs typeface="Calibri" panose="020F0502020204030204" pitchFamily="34"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1CE1AF20-FE7F-F670-58DC-6907586637F6}"/>
              </a:ext>
            </a:extLst>
          </p:cNvPr>
          <p:cNvSpPr>
            <a:spLocks noGrp="1"/>
          </p:cNvSpPr>
          <p:nvPr>
            <p:ph type="sldNum" sz="quarter" idx="12"/>
          </p:nvPr>
        </p:nvSpPr>
        <p:spPr/>
        <p:txBody>
          <a:bodyPr/>
          <a:lstStyle/>
          <a:p>
            <a:fld id="{0D59DE6E-E67B-554D-833B-2860A22AC882}" type="slidenum">
              <a:rPr lang="en-US" smtClean="0"/>
              <a:t>10</a:t>
            </a:fld>
            <a:endParaRPr lang="en-US"/>
          </a:p>
        </p:txBody>
      </p:sp>
    </p:spTree>
    <p:extLst>
      <p:ext uri="{BB962C8B-B14F-4D97-AF65-F5344CB8AC3E}">
        <p14:creationId xmlns:p14="http://schemas.microsoft.com/office/powerpoint/2010/main" val="16788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Some things to know…</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454423" y="1632584"/>
            <a:ext cx="7498690" cy="2893100"/>
          </a:xfrm>
          <a:prstGeom prst="rect">
            <a:avLst/>
          </a:prstGeom>
          <a:noFill/>
        </p:spPr>
        <p:txBody>
          <a:bodyPr wrap="square" rtlCol="0">
            <a:spAutoFit/>
          </a:bodyPr>
          <a:lstStyle/>
          <a:p>
            <a:pPr marL="457200" indent="-457200" algn="l">
              <a:spcBef>
                <a:spcPts val="600"/>
              </a:spcBef>
              <a:buFont typeface="Arial" panose="020B0604020202020204" pitchFamily="34" charset="0"/>
              <a:buChar char="•"/>
            </a:pPr>
            <a:r>
              <a:rPr lang="en-US" sz="1800" dirty="0">
                <a:solidFill>
                  <a:srgbClr val="00685E"/>
                </a:solidFill>
                <a:latin typeface="Franklin Gothic Book" panose="020B0503020102020204" pitchFamily="34" charset="0"/>
                <a:ea typeface="Franklin Gothic Medium" charset="0"/>
                <a:cs typeface="Calibri" panose="020F0502020204030204" pitchFamily="34" charset="0"/>
              </a:rPr>
              <a:t>Title IX is a civil rights law, not a criminal law. It exists to protect students’ access to their education.</a:t>
            </a:r>
          </a:p>
          <a:p>
            <a:pPr marL="457200" indent="-457200" algn="l">
              <a:spcBef>
                <a:spcPts val="600"/>
              </a:spcBef>
              <a:buFont typeface="Arial" panose="020B0604020202020204" pitchFamily="34" charset="0"/>
              <a:buChar char="•"/>
            </a:pPr>
            <a:r>
              <a:rPr lang="en-US" sz="1800" dirty="0">
                <a:solidFill>
                  <a:srgbClr val="00685E"/>
                </a:solidFill>
                <a:latin typeface="Franklin Gothic Book" panose="020B0503020102020204" pitchFamily="34" charset="0"/>
                <a:ea typeface="Franklin Gothic Medium" charset="0"/>
                <a:cs typeface="Calibri" panose="020F0502020204030204" pitchFamily="34" charset="0"/>
              </a:rPr>
              <a:t>The Title IX grievance process is an internal administrative process, not a legal process</a:t>
            </a:r>
          </a:p>
          <a:p>
            <a:pPr marL="457200" indent="-457200" algn="l">
              <a:spcBef>
                <a:spcPts val="600"/>
              </a:spcBef>
              <a:buFont typeface="Arial" panose="020B0604020202020204" pitchFamily="34" charset="0"/>
              <a:buChar char="•"/>
            </a:pPr>
            <a:r>
              <a:rPr lang="en-US" sz="1800" dirty="0">
                <a:solidFill>
                  <a:srgbClr val="00685E"/>
                </a:solidFill>
                <a:latin typeface="Franklin Gothic Book" panose="020B0503020102020204" pitchFamily="34" charset="0"/>
                <a:ea typeface="Franklin Gothic Medium" charset="0"/>
                <a:cs typeface="Calibri" panose="020F0502020204030204" pitchFamily="34" charset="0"/>
              </a:rPr>
              <a:t>Purpose of investigation is to determine if there has been a policy violation</a:t>
            </a:r>
          </a:p>
          <a:p>
            <a:pPr marL="457200" indent="-457200" algn="l">
              <a:spcBef>
                <a:spcPts val="600"/>
              </a:spcBef>
              <a:buFont typeface="Arial" panose="020B0604020202020204" pitchFamily="34" charset="0"/>
              <a:buChar char="•"/>
            </a:pPr>
            <a:r>
              <a:rPr lang="en-US" sz="1800" dirty="0">
                <a:solidFill>
                  <a:srgbClr val="00685E"/>
                </a:solidFill>
                <a:latin typeface="Franklin Gothic Book" panose="020B0503020102020204" pitchFamily="34" charset="0"/>
                <a:ea typeface="Franklin Gothic Medium" charset="0"/>
                <a:cs typeface="Calibri" panose="020F0502020204030204" pitchFamily="34" charset="0"/>
              </a:rPr>
              <a:t>Title IX response and law enforcement response are separate.</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1BD2130F-A83B-54C8-293C-0976B4EF83EE}"/>
              </a:ext>
            </a:extLst>
          </p:cNvPr>
          <p:cNvSpPr>
            <a:spLocks noGrp="1"/>
          </p:cNvSpPr>
          <p:nvPr>
            <p:ph type="sldNum" sz="quarter" idx="12"/>
          </p:nvPr>
        </p:nvSpPr>
        <p:spPr/>
        <p:txBody>
          <a:bodyPr/>
          <a:lstStyle/>
          <a:p>
            <a:fld id="{0D59DE6E-E67B-554D-833B-2860A22AC882}" type="slidenum">
              <a:rPr lang="en-US" smtClean="0"/>
              <a:t>11</a:t>
            </a:fld>
            <a:endParaRPr lang="en-US"/>
          </a:p>
        </p:txBody>
      </p:sp>
    </p:spTree>
    <p:extLst>
      <p:ext uri="{BB962C8B-B14F-4D97-AF65-F5344CB8AC3E}">
        <p14:creationId xmlns:p14="http://schemas.microsoft.com/office/powerpoint/2010/main" val="159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our role?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662878"/>
            <a:ext cx="7498690" cy="2970044"/>
          </a:xfrm>
          <a:prstGeom prst="rect">
            <a:avLst/>
          </a:prstGeom>
          <a:noFill/>
        </p:spPr>
        <p:txBody>
          <a:bodyPr wrap="square" rtlCol="0">
            <a:spAutoFit/>
          </a:bodyPr>
          <a:lstStyle/>
          <a:p>
            <a:pPr marL="0" indent="0" algn="l">
              <a:spcBef>
                <a:spcPts val="600"/>
              </a:spcBef>
              <a:buNone/>
            </a:pPr>
            <a:r>
              <a:rPr lang="en-US" sz="1800" dirty="0">
                <a:solidFill>
                  <a:srgbClr val="00685E"/>
                </a:solidFill>
                <a:latin typeface="Franklin Gothic Book" charset="0"/>
                <a:ea typeface="Franklin Gothic Book" charset="0"/>
                <a:cs typeface="Franklin Gothic Book" charset="0"/>
              </a:rPr>
              <a:t>As employees, we have the responsibility to respond appropriately </a:t>
            </a:r>
            <a:r>
              <a:rPr lang="en-US" dirty="0">
                <a:solidFill>
                  <a:srgbClr val="00685E"/>
                </a:solidFill>
                <a:latin typeface="Franklin Gothic Book" charset="0"/>
                <a:ea typeface="Franklin Gothic Book" charset="0"/>
                <a:cs typeface="Franklin Gothic Book" charset="0"/>
              </a:rPr>
              <a:t>to reports of gender discrimination </a:t>
            </a:r>
            <a:r>
              <a:rPr lang="en-US" sz="1800" dirty="0">
                <a:solidFill>
                  <a:srgbClr val="00685E"/>
                </a:solidFill>
                <a:latin typeface="Franklin Gothic Book" charset="0"/>
                <a:ea typeface="Franklin Gothic Book" charset="0"/>
                <a:cs typeface="Franklin Gothic Book" charset="0"/>
              </a:rPr>
              <a:t>and the opportunity to create a supportive, inclusive learning and working environment.</a:t>
            </a:r>
          </a:p>
          <a:p>
            <a:pPr marL="457200" indent="-457200">
              <a:spcBef>
                <a:spcPts val="600"/>
              </a:spcBef>
              <a:buFont typeface="Arial" panose="020B0604020202020204" pitchFamily="34" charset="0"/>
              <a:buChar char="•"/>
            </a:pPr>
            <a:r>
              <a:rPr lang="en-US" sz="1800" dirty="0">
                <a:solidFill>
                  <a:srgbClr val="00685E"/>
                </a:solidFill>
                <a:latin typeface="Franklin Gothic Book" charset="0"/>
                <a:ea typeface="Franklin Gothic Book" charset="0"/>
                <a:cs typeface="Franklin Gothic Book" charset="0"/>
              </a:rPr>
              <a:t>Letting someone know when we become aware of a problem</a:t>
            </a:r>
          </a:p>
          <a:p>
            <a:pPr marL="457200" indent="-457200">
              <a:spcBef>
                <a:spcPts val="600"/>
              </a:spcBef>
              <a:buFont typeface="Arial" panose="020B0604020202020204" pitchFamily="34" charset="0"/>
              <a:buChar char="•"/>
            </a:pPr>
            <a:r>
              <a:rPr lang="en-US" dirty="0">
                <a:solidFill>
                  <a:srgbClr val="00685E"/>
                </a:solidFill>
                <a:latin typeface="Franklin Gothic Book" charset="0"/>
                <a:ea typeface="Franklin Gothic Book" charset="0"/>
                <a:cs typeface="Franklin Gothic Book" charset="0"/>
              </a:rPr>
              <a:t>Responding with care</a:t>
            </a:r>
          </a:p>
          <a:p>
            <a:pPr marL="457200" indent="-457200">
              <a:spcBef>
                <a:spcPts val="600"/>
              </a:spcBef>
              <a:buFont typeface="Arial" panose="020B0604020202020204" pitchFamily="34" charset="0"/>
              <a:buChar char="•"/>
            </a:pPr>
            <a:r>
              <a:rPr lang="en-US" sz="1800" dirty="0">
                <a:solidFill>
                  <a:srgbClr val="00685E"/>
                </a:solidFill>
                <a:latin typeface="Franklin Gothic Book" charset="0"/>
                <a:ea typeface="Franklin Gothic Book" charset="0"/>
                <a:cs typeface="Franklin Gothic Book" charset="0"/>
              </a:rPr>
              <a:t>Becoming an active bystander</a:t>
            </a:r>
          </a:p>
          <a:p>
            <a:pPr marL="457200" indent="-457200" algn="l">
              <a:spcBef>
                <a:spcPts val="600"/>
              </a:spcBef>
              <a:buFont typeface="Arial" panose="020B0604020202020204" pitchFamily="34" charset="0"/>
              <a:buChar char="•"/>
            </a:pPr>
            <a:r>
              <a:rPr lang="en-US" sz="1800" dirty="0">
                <a:solidFill>
                  <a:srgbClr val="00685E"/>
                </a:solidFill>
                <a:latin typeface="Franklin Gothic Book" charset="0"/>
                <a:ea typeface="Franklin Gothic Book" charset="0"/>
                <a:cs typeface="Franklin Gothic Book" charset="0"/>
              </a:rPr>
              <a:t>Creating a gender inclusive environment</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A9F09FC8-71AB-568B-BBF0-039E82D0FB22}"/>
              </a:ext>
            </a:extLst>
          </p:cNvPr>
          <p:cNvSpPr>
            <a:spLocks noGrp="1"/>
          </p:cNvSpPr>
          <p:nvPr>
            <p:ph type="sldNum" sz="quarter" idx="12"/>
          </p:nvPr>
        </p:nvSpPr>
        <p:spPr/>
        <p:txBody>
          <a:bodyPr/>
          <a:lstStyle/>
          <a:p>
            <a:fld id="{0D59DE6E-E67B-554D-833B-2860A22AC882}" type="slidenum">
              <a:rPr lang="en-US" smtClean="0"/>
              <a:t>12</a:t>
            </a:fld>
            <a:endParaRPr lang="en-US"/>
          </a:p>
        </p:txBody>
      </p:sp>
    </p:spTree>
    <p:extLst>
      <p:ext uri="{BB962C8B-B14F-4D97-AF65-F5344CB8AC3E}">
        <p14:creationId xmlns:p14="http://schemas.microsoft.com/office/powerpoint/2010/main" val="987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our role?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38387" y="1704301"/>
            <a:ext cx="7498690" cy="2646878"/>
          </a:xfrm>
          <a:prstGeom prst="rect">
            <a:avLst/>
          </a:prstGeom>
          <a:noFill/>
        </p:spPr>
        <p:txBody>
          <a:bodyPr wrap="square" rtlCol="0">
            <a:spAutoFit/>
          </a:bodyPr>
          <a:lstStyle/>
          <a:p>
            <a:pPr marL="0" indent="0" algn="ctr">
              <a:buNone/>
            </a:pPr>
            <a:r>
              <a:rPr lang="en-US" sz="2800" b="1" dirty="0">
                <a:solidFill>
                  <a:srgbClr val="00685E"/>
                </a:solidFill>
                <a:latin typeface="Franklin Gothic Book" charset="0"/>
                <a:ea typeface="Franklin Gothic Book" charset="0"/>
                <a:cs typeface="Franklin Gothic Book" charset="0"/>
              </a:rPr>
              <a:t>As employees, we are </a:t>
            </a:r>
            <a:r>
              <a:rPr lang="en-US" sz="2800" b="1" i="1" dirty="0">
                <a:solidFill>
                  <a:srgbClr val="00685E"/>
                </a:solidFill>
                <a:latin typeface="Franklin Gothic Book" charset="0"/>
                <a:ea typeface="Franklin Gothic Book" charset="0"/>
                <a:cs typeface="Franklin Gothic Book" charset="0"/>
              </a:rPr>
              <a:t>required</a:t>
            </a:r>
            <a:r>
              <a:rPr lang="en-US" sz="2800" b="1" dirty="0">
                <a:solidFill>
                  <a:srgbClr val="00685E"/>
                </a:solidFill>
                <a:latin typeface="Franklin Gothic Book" charset="0"/>
                <a:ea typeface="Franklin Gothic Book" charset="0"/>
                <a:cs typeface="Franklin Gothic Book" charset="0"/>
              </a:rPr>
              <a:t> </a:t>
            </a:r>
          </a:p>
          <a:p>
            <a:pPr marL="0" indent="0" algn="ctr">
              <a:buNone/>
            </a:pPr>
            <a:r>
              <a:rPr lang="en-US" sz="2800" b="1" dirty="0">
                <a:solidFill>
                  <a:srgbClr val="00685E"/>
                </a:solidFill>
                <a:latin typeface="Franklin Gothic Book" charset="0"/>
                <a:ea typeface="Franklin Gothic Book" charset="0"/>
                <a:cs typeface="Franklin Gothic Book" charset="0"/>
              </a:rPr>
              <a:t>to report possible violations of Title IX. </a:t>
            </a:r>
          </a:p>
          <a:p>
            <a:pPr marL="571500" lvl="1" indent="0">
              <a:spcAft>
                <a:spcPts val="600"/>
              </a:spcAft>
              <a:buNone/>
            </a:pPr>
            <a:endParaRPr lang="en-US" sz="1800" dirty="0">
              <a:solidFill>
                <a:srgbClr val="00685E"/>
              </a:solidFill>
              <a:latin typeface="Franklin Gothic Book" charset="0"/>
              <a:ea typeface="Franklin Gothic Book" charset="0"/>
              <a:cs typeface="Franklin Gothic Book" charset="0"/>
            </a:endParaRPr>
          </a:p>
          <a:p>
            <a:pPr marL="0" indent="0">
              <a:spcAft>
                <a:spcPts val="600"/>
              </a:spcAft>
              <a:buNone/>
            </a:pPr>
            <a:r>
              <a:rPr lang="en-US" sz="2000" dirty="0">
                <a:solidFill>
                  <a:srgbClr val="00685E"/>
                </a:solidFill>
                <a:latin typeface="Franklin Gothic Book" charset="0"/>
                <a:ea typeface="Franklin Gothic Book" charset="0"/>
                <a:cs typeface="Franklin Gothic Book" charset="0"/>
              </a:rPr>
              <a:t>If you witness or learn about sexual violence, sexual harassment or gender discrimination, you </a:t>
            </a:r>
            <a:r>
              <a:rPr lang="en-US" sz="2000" u="sng" dirty="0">
                <a:solidFill>
                  <a:srgbClr val="00685E"/>
                </a:solidFill>
                <a:latin typeface="Franklin Gothic Book" charset="0"/>
                <a:ea typeface="Franklin Gothic Book" charset="0"/>
                <a:cs typeface="Franklin Gothic Book" charset="0"/>
              </a:rPr>
              <a:t>must</a:t>
            </a:r>
            <a:r>
              <a:rPr lang="en-US" sz="2000" dirty="0">
                <a:solidFill>
                  <a:srgbClr val="00685E"/>
                </a:solidFill>
                <a:latin typeface="Franklin Gothic Book" charset="0"/>
                <a:ea typeface="Franklin Gothic Book" charset="0"/>
                <a:cs typeface="Franklin Gothic Book" charset="0"/>
              </a:rPr>
              <a:t> report it to an appropriate authority. </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7C078619-CAC4-4BA3-0CFB-C31704BEF8EE}"/>
              </a:ext>
            </a:extLst>
          </p:cNvPr>
          <p:cNvSpPr>
            <a:spLocks noGrp="1"/>
          </p:cNvSpPr>
          <p:nvPr>
            <p:ph type="sldNum" sz="quarter" idx="12"/>
          </p:nvPr>
        </p:nvSpPr>
        <p:spPr/>
        <p:txBody>
          <a:bodyPr/>
          <a:lstStyle/>
          <a:p>
            <a:fld id="{0D59DE6E-E67B-554D-833B-2860A22AC882}" type="slidenum">
              <a:rPr lang="en-US" smtClean="0"/>
              <a:t>13</a:t>
            </a:fld>
            <a:endParaRPr lang="en-US"/>
          </a:p>
        </p:txBody>
      </p:sp>
    </p:spTree>
    <p:extLst>
      <p:ext uri="{BB962C8B-B14F-4D97-AF65-F5344CB8AC3E}">
        <p14:creationId xmlns:p14="http://schemas.microsoft.com/office/powerpoint/2010/main" val="40117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How do I report a concern?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669002"/>
            <a:ext cx="7498690" cy="3447098"/>
          </a:xfrm>
          <a:prstGeom prst="rect">
            <a:avLst/>
          </a:prstGeom>
          <a:noFill/>
        </p:spPr>
        <p:txBody>
          <a:bodyPr wrap="square" rtlCol="0">
            <a:spAutoFit/>
          </a:bodyPr>
          <a:lstStyle/>
          <a:p>
            <a:pPr>
              <a:spcBef>
                <a:spcPts val="600"/>
              </a:spcBef>
            </a:pPr>
            <a:r>
              <a:rPr lang="en-US" sz="2000" b="1" dirty="0">
                <a:solidFill>
                  <a:srgbClr val="00685E"/>
                </a:solidFill>
                <a:latin typeface="Franklin Gothic Book" panose="020B0503020102020204" pitchFamily="34" charset="0"/>
                <a:ea typeface="Franklin Gothic Book" charset="0"/>
                <a:cs typeface="Franklin Gothic Book" charset="0"/>
              </a:rPr>
              <a:t>If a situation requires an urgent response, call Safety and Security - 206-235-5860 (24/7/365).</a:t>
            </a:r>
          </a:p>
          <a:p>
            <a:pPr>
              <a:spcBef>
                <a:spcPts val="600"/>
              </a:spcBef>
            </a:pPr>
            <a:endParaRPr lang="en-US" sz="2000" b="1" dirty="0">
              <a:solidFill>
                <a:srgbClr val="00685E"/>
              </a:solidFill>
              <a:latin typeface="Franklin Gothic Book" panose="020B0503020102020204" pitchFamily="34" charset="0"/>
              <a:ea typeface="Franklin Gothic Book" charset="0"/>
              <a:cs typeface="Franklin Gothic Book" charset="0"/>
            </a:endParaRPr>
          </a:p>
          <a:p>
            <a:pPr>
              <a:spcBef>
                <a:spcPts val="600"/>
              </a:spcBef>
            </a:pPr>
            <a:r>
              <a:rPr lang="en-US" sz="2000" b="1" dirty="0">
                <a:solidFill>
                  <a:srgbClr val="00685E"/>
                </a:solidFill>
                <a:latin typeface="Franklin Gothic Book" panose="020B0503020102020204" pitchFamily="34" charset="0"/>
                <a:ea typeface="Franklin Gothic Book" charset="0"/>
                <a:cs typeface="Franklin Gothic Book" charset="0"/>
              </a:rPr>
              <a:t>For non-emergency situations:</a:t>
            </a:r>
          </a:p>
          <a:p>
            <a:pPr marL="457200" indent="-457200" algn="l">
              <a:spcBef>
                <a:spcPts val="600"/>
              </a:spcBef>
              <a:buFont typeface="Arial" charset="0"/>
              <a:buChar char="•"/>
            </a:pPr>
            <a:r>
              <a:rPr lang="en-US" sz="2000" dirty="0">
                <a:solidFill>
                  <a:srgbClr val="00685E"/>
                </a:solidFill>
                <a:latin typeface="Franklin Gothic Book" panose="020B0503020102020204" pitchFamily="34" charset="0"/>
                <a:ea typeface="Franklin Gothic Book" charset="0"/>
                <a:cs typeface="Franklin Gothic Book" charset="0"/>
              </a:rPr>
              <a:t>Contact the Title IX Coordinator (</a:t>
            </a:r>
            <a:r>
              <a:rPr lang="en-US" sz="2000" dirty="0">
                <a:solidFill>
                  <a:srgbClr val="00685E"/>
                </a:solidFill>
                <a:latin typeface="Franklin Gothic Book" panose="020B0503020102020204" pitchFamily="34" charset="0"/>
                <a:ea typeface="Franklin Gothic Book" charset="0"/>
                <a:cs typeface="Franklin Gothic Book" charset="0"/>
                <a:hlinkClick r:id="rId4"/>
              </a:rPr>
              <a:t>titleixcoordinator@shoreline.edu</a:t>
            </a:r>
            <a:r>
              <a:rPr lang="en-US" sz="2000" dirty="0">
                <a:solidFill>
                  <a:srgbClr val="00685E"/>
                </a:solidFill>
                <a:latin typeface="Franklin Gothic Book" panose="020B0503020102020204" pitchFamily="34" charset="0"/>
                <a:ea typeface="Franklin Gothic Book" charset="0"/>
                <a:cs typeface="Franklin Gothic Book" charset="0"/>
              </a:rPr>
              <a:t>) </a:t>
            </a:r>
          </a:p>
          <a:p>
            <a:pPr marL="457200" indent="-457200" algn="l">
              <a:spcBef>
                <a:spcPts val="600"/>
              </a:spcBef>
              <a:buFont typeface="Arial" charset="0"/>
              <a:buChar char="•"/>
            </a:pPr>
            <a:r>
              <a:rPr lang="en-US" sz="2000" dirty="0">
                <a:solidFill>
                  <a:srgbClr val="00685E"/>
                </a:solidFill>
                <a:latin typeface="Franklin Gothic Book" panose="020B0503020102020204" pitchFamily="34" charset="0"/>
                <a:ea typeface="Franklin Gothic Book" charset="0"/>
                <a:cs typeface="Franklin Gothic Book" charset="0"/>
              </a:rPr>
              <a:t>Report online (</a:t>
            </a:r>
            <a:r>
              <a:rPr lang="en-US" sz="2000" dirty="0">
                <a:latin typeface="Franklin Gothic Book" panose="020B0503020102020204" pitchFamily="34" charset="0"/>
                <a:hlinkClick r:id="rId5"/>
              </a:rPr>
              <a:t>https://www.shoreline.edu/title-ix/</a:t>
            </a:r>
            <a:r>
              <a:rPr lang="en-US" sz="2000" dirty="0">
                <a:latin typeface="Franklin Gothic Book" panose="020B0503020102020204" pitchFamily="34" charset="0"/>
              </a:rPr>
              <a:t>)</a:t>
            </a:r>
          </a:p>
          <a:p>
            <a:pPr marL="457200" indent="-457200" algn="l">
              <a:spcBef>
                <a:spcPts val="600"/>
              </a:spcBef>
              <a:buFont typeface="Arial" charset="0"/>
              <a:buChar char="•"/>
            </a:pPr>
            <a:r>
              <a:rPr lang="en-US" sz="2000" dirty="0">
                <a:solidFill>
                  <a:srgbClr val="00685E"/>
                </a:solidFill>
                <a:latin typeface="Franklin Gothic Book" panose="020B0503020102020204" pitchFamily="34" charset="0"/>
              </a:rPr>
              <a:t>Tell your supervisor</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09DDDDF5-04B9-D5FD-53F0-8A0514C18841}"/>
              </a:ext>
            </a:extLst>
          </p:cNvPr>
          <p:cNvSpPr>
            <a:spLocks noGrp="1"/>
          </p:cNvSpPr>
          <p:nvPr>
            <p:ph type="sldNum" sz="quarter" idx="12"/>
          </p:nvPr>
        </p:nvSpPr>
        <p:spPr/>
        <p:txBody>
          <a:bodyPr/>
          <a:lstStyle/>
          <a:p>
            <a:fld id="{0D59DE6E-E67B-554D-833B-2860A22AC882}" type="slidenum">
              <a:rPr lang="en-US" smtClean="0"/>
              <a:t>14</a:t>
            </a:fld>
            <a:endParaRPr lang="en-US"/>
          </a:p>
        </p:txBody>
      </p:sp>
    </p:spTree>
    <p:extLst>
      <p:ext uri="{BB962C8B-B14F-4D97-AF65-F5344CB8AC3E}">
        <p14:creationId xmlns:p14="http://schemas.microsoft.com/office/powerpoint/2010/main" val="26992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Respond with care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661307"/>
            <a:ext cx="7498690" cy="449353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000" b="1" dirty="0">
                <a:solidFill>
                  <a:srgbClr val="00685E"/>
                </a:solidFill>
                <a:latin typeface="Franklin Gothic Book" panose="020B0503020102020204" pitchFamily="34" charset="0"/>
              </a:rPr>
              <a:t>When someone reports sexual misconduct</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Help the person feel safe and supported</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Set aside judgment</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Avoid touching the person</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Let them know that you may not be able to keep what they tell you confidential</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Suggest confidential support resources (Counseling Center, Employee Assistance Program)</a:t>
            </a:r>
          </a:p>
          <a:p>
            <a:pPr marL="514350" indent="-51435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To the extent possible, allow the person to exercise control in the situation</a:t>
            </a:r>
          </a:p>
          <a:p>
            <a:pPr marL="514350" marR="0" lvl="0" indent="-514350" fontAlgn="auto">
              <a:lnSpc>
                <a:spcPct val="100000"/>
              </a:lnSpc>
              <a:spcBef>
                <a:spcPts val="600"/>
              </a:spcBef>
              <a:spcAft>
                <a:spcPts val="0"/>
              </a:spcAft>
              <a:buClrTx/>
              <a:buSzTx/>
              <a:buFontTx/>
              <a:buAutoNum type="arabicPeriod"/>
              <a:tabLst/>
              <a:defRPr/>
            </a:pPr>
            <a:endParaRPr lang="en-US" dirty="0">
              <a:solidFill>
                <a:srgbClr val="00685E"/>
              </a:solidFill>
              <a:latin typeface="Franklin Gothic Book" panose="020B0503020102020204" pitchFamily="34" charset="0"/>
            </a:endParaRP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990A0339-8E36-028F-8C1A-11D5DE5722B6}"/>
              </a:ext>
            </a:extLst>
          </p:cNvPr>
          <p:cNvSpPr>
            <a:spLocks noGrp="1"/>
          </p:cNvSpPr>
          <p:nvPr>
            <p:ph type="sldNum" sz="quarter" idx="12"/>
          </p:nvPr>
        </p:nvSpPr>
        <p:spPr/>
        <p:txBody>
          <a:bodyPr/>
          <a:lstStyle/>
          <a:p>
            <a:fld id="{0D59DE6E-E67B-554D-833B-2860A22AC882}" type="slidenum">
              <a:rPr lang="en-US" smtClean="0"/>
              <a:t>15</a:t>
            </a:fld>
            <a:endParaRPr lang="en-US"/>
          </a:p>
        </p:txBody>
      </p:sp>
    </p:spTree>
    <p:extLst>
      <p:ext uri="{BB962C8B-B14F-4D97-AF65-F5344CB8AC3E}">
        <p14:creationId xmlns:p14="http://schemas.microsoft.com/office/powerpoint/2010/main" val="2783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do I say?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47351" y="1285554"/>
            <a:ext cx="7498690" cy="5647700"/>
          </a:xfrm>
          <a:prstGeom prst="rect">
            <a:avLst/>
          </a:prstGeom>
          <a:noFill/>
        </p:spPr>
        <p:txBody>
          <a:bodyPr wrap="square" rtlCol="0">
            <a:spAutoFit/>
          </a:bodyPr>
          <a:lstStyle/>
          <a:p>
            <a:pPr marL="0" marR="0" lvl="0" indent="0" algn="l" defTabSz="457200" rtl="0" eaLnBrk="1" fontAlgn="auto" latinLnBrk="0" hangingPunct="1">
              <a:lnSpc>
                <a:spcPct val="100000"/>
              </a:lnSpc>
              <a:spcAft>
                <a:spcPts val="0"/>
              </a:spcAft>
              <a:buClrTx/>
              <a:buSzTx/>
              <a:buFontTx/>
              <a:buNone/>
              <a:tabLst/>
              <a:defRPr/>
            </a:pPr>
            <a:r>
              <a:rPr lang="en-US" sz="2000" b="1" dirty="0">
                <a:solidFill>
                  <a:srgbClr val="00685E"/>
                </a:solidFill>
                <a:latin typeface="Franklin Gothic Book" panose="020B0503020102020204" pitchFamily="34" charset="0"/>
              </a:rPr>
              <a:t>Things you might say to show support :</a:t>
            </a:r>
          </a:p>
          <a:p>
            <a:pPr marL="342900" marR="0" lvl="0" indent="-342900" algn="l" defTabSz="457200" rtl="0" eaLnBrk="1" fontAlgn="auto" latinLnBrk="0" hangingPunct="1">
              <a:lnSpc>
                <a:spcPct val="100000"/>
              </a:lnSpc>
              <a:spcAft>
                <a:spcPts val="0"/>
              </a:spcAft>
              <a:buClrTx/>
              <a:buSzTx/>
              <a:buFont typeface="Arial" panose="020B0604020202020204" pitchFamily="34" charset="0"/>
              <a:buChar char="•"/>
              <a:tabLst/>
              <a:defRPr/>
            </a:pPr>
            <a:r>
              <a:rPr lang="en-US" sz="2000" dirty="0">
                <a:solidFill>
                  <a:srgbClr val="00685E"/>
                </a:solidFill>
                <a:latin typeface="Franklin Gothic Book" panose="020B0503020102020204" pitchFamily="34" charset="0"/>
              </a:rPr>
              <a:t>“Thank you for coming to me with your concern. Do you feel safe right now?” </a:t>
            </a:r>
          </a:p>
          <a:p>
            <a:pPr marL="342900" marR="0" lvl="0" indent="-342900" algn="l" defTabSz="457200" rtl="0" eaLnBrk="1" fontAlgn="auto" latinLnBrk="0" hangingPunct="1">
              <a:lnSpc>
                <a:spcPct val="100000"/>
              </a:lnSpc>
              <a:spcAft>
                <a:spcPts val="0"/>
              </a:spcAft>
              <a:buClrTx/>
              <a:buSzTx/>
              <a:buFont typeface="Arial" panose="020B0604020202020204" pitchFamily="34" charset="0"/>
              <a:buChar char="•"/>
              <a:tabLst/>
              <a:defRPr/>
            </a:pPr>
            <a:r>
              <a:rPr lang="en-US" sz="2000" dirty="0">
                <a:solidFill>
                  <a:srgbClr val="00685E"/>
                </a:solidFill>
                <a:latin typeface="Franklin Gothic Book" panose="020B0503020102020204" pitchFamily="34" charset="0"/>
              </a:rPr>
              <a:t>“I noticed that (name the concern). Are you okay?”</a:t>
            </a:r>
          </a:p>
          <a:p>
            <a:pPr marR="0" lvl="0" algn="l" defTabSz="457200" rtl="0" eaLnBrk="1" fontAlgn="auto" latinLnBrk="0" hangingPunct="1">
              <a:lnSpc>
                <a:spcPct val="100000"/>
              </a:lnSpc>
              <a:spcAft>
                <a:spcPts val="0"/>
              </a:spcAft>
              <a:buClrTx/>
              <a:buSzTx/>
              <a:tabLst/>
              <a:defRPr/>
            </a:pPr>
            <a:endParaRPr lang="en-US" sz="800" b="1" dirty="0">
              <a:solidFill>
                <a:srgbClr val="00685E"/>
              </a:solidFill>
              <a:latin typeface="Franklin Gothic Book" panose="020B0503020102020204" pitchFamily="34" charset="0"/>
            </a:endParaRPr>
          </a:p>
          <a:p>
            <a:pPr defTabSz="457200">
              <a:spcBef>
                <a:spcPts val="600"/>
              </a:spcBef>
              <a:defRPr/>
            </a:pPr>
            <a:r>
              <a:rPr lang="en-US" sz="2000" b="1" dirty="0">
                <a:solidFill>
                  <a:srgbClr val="00685E"/>
                </a:solidFill>
                <a:latin typeface="Franklin Gothic Book" panose="020B0503020102020204" pitchFamily="34" charset="0"/>
              </a:rPr>
              <a:t>Things you might say to let them know you are required to report sexual misconduct:</a:t>
            </a:r>
          </a:p>
          <a:p>
            <a:pPr marL="342900" indent="-34290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“Depending on what you tell me, I may need to report it to someone. If you choose not to tell me, there are confidential resources available </a:t>
            </a:r>
          </a:p>
          <a:p>
            <a:pPr marL="342900" indent="-34290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“I have a duty to report possible misconduct in order to protect you and the rest of our community from harm.”</a:t>
            </a:r>
          </a:p>
          <a:p>
            <a:pPr marL="342900" indent="-342900" defTabSz="457200">
              <a:spcBef>
                <a:spcPts val="600"/>
              </a:spcBef>
              <a:buFont typeface="Arial" panose="020B0604020202020204" pitchFamily="34" charset="0"/>
              <a:buChar char="•"/>
              <a:defRPr/>
            </a:pPr>
            <a:endParaRPr lang="en-US" sz="800" dirty="0">
              <a:solidFill>
                <a:srgbClr val="00685E"/>
              </a:solidFill>
              <a:latin typeface="Franklin Gothic Book" panose="020B0503020102020204" pitchFamily="34" charset="0"/>
            </a:endParaRPr>
          </a:p>
          <a:p>
            <a:pPr lvl="6" defTabSz="457200">
              <a:defRPr/>
            </a:pPr>
            <a:r>
              <a:rPr lang="en-US" sz="2000" b="1" dirty="0">
                <a:solidFill>
                  <a:srgbClr val="00685E"/>
                </a:solidFill>
                <a:latin typeface="Franklin Gothic Book" panose="020B0503020102020204" pitchFamily="34" charset="0"/>
              </a:rPr>
              <a:t>	Avoid saying</a:t>
            </a:r>
          </a:p>
          <a:p>
            <a:pPr marL="3486150" lvl="7" indent="-285750" defTabSz="457200">
              <a:buFont typeface="Arial" panose="020B0604020202020204" pitchFamily="34" charset="0"/>
              <a:buChar char="•"/>
              <a:defRPr/>
            </a:pPr>
            <a:r>
              <a:rPr lang="en-US" sz="2000" dirty="0">
                <a:solidFill>
                  <a:srgbClr val="00685E"/>
                </a:solidFill>
                <a:latin typeface="Franklin Gothic Book" panose="020B0503020102020204" pitchFamily="34" charset="0"/>
              </a:rPr>
              <a:t>“Maybe you should have…</a:t>
            </a:r>
          </a:p>
          <a:p>
            <a:pPr marL="3543300" lvl="7" indent="-342900" defTabSz="457200">
              <a:buFont typeface="Arial" panose="020B0604020202020204" pitchFamily="34" charset="0"/>
              <a:buChar char="•"/>
              <a:defRPr/>
            </a:pPr>
            <a:r>
              <a:rPr lang="en-US" sz="2000" dirty="0">
                <a:solidFill>
                  <a:srgbClr val="00685E"/>
                </a:solidFill>
                <a:latin typeface="Franklin Gothic Book" panose="020B0503020102020204" pitchFamily="34" charset="0"/>
              </a:rPr>
              <a:t>“I promise I won’t tell anyone.”</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E9E33A5C-142E-245A-D15D-6065770552EE}"/>
              </a:ext>
            </a:extLst>
          </p:cNvPr>
          <p:cNvSpPr>
            <a:spLocks noGrp="1"/>
          </p:cNvSpPr>
          <p:nvPr>
            <p:ph type="sldNum" sz="quarter" idx="12"/>
          </p:nvPr>
        </p:nvSpPr>
        <p:spPr/>
        <p:txBody>
          <a:bodyPr/>
          <a:lstStyle/>
          <a:p>
            <a:fld id="{0D59DE6E-E67B-554D-833B-2860A22AC882}" type="slidenum">
              <a:rPr lang="en-US" smtClean="0"/>
              <a:t>16</a:t>
            </a:fld>
            <a:endParaRPr lang="en-US"/>
          </a:p>
        </p:txBody>
      </p:sp>
    </p:spTree>
    <p:extLst>
      <p:ext uri="{BB962C8B-B14F-4D97-AF65-F5344CB8AC3E}">
        <p14:creationId xmlns:p14="http://schemas.microsoft.com/office/powerpoint/2010/main" val="36677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Become an active bystander</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29423" y="1509811"/>
            <a:ext cx="7498690" cy="3493264"/>
          </a:xfrm>
          <a:prstGeom prst="rect">
            <a:avLst/>
          </a:prstGeom>
          <a:noFill/>
        </p:spPr>
        <p:txBody>
          <a:bodyPr wrap="square" rtlCol="0">
            <a:spAutoFit/>
          </a:bodyPr>
          <a:lstStyle/>
          <a:p>
            <a:pPr defTabSz="457200">
              <a:spcBef>
                <a:spcPts val="600"/>
              </a:spcBef>
              <a:defRPr/>
            </a:pPr>
            <a:r>
              <a:rPr lang="en-US" sz="2000" dirty="0">
                <a:solidFill>
                  <a:srgbClr val="00685E"/>
                </a:solidFill>
                <a:latin typeface="Franklin Gothic Book" panose="020B0503020102020204" pitchFamily="34" charset="0"/>
              </a:rPr>
              <a:t>If you see a situation in which someone is being harmed or is a risk of being harmed, step in –</a:t>
            </a:r>
            <a:r>
              <a:rPr lang="en-US" sz="2000" u="sng" dirty="0">
                <a:solidFill>
                  <a:srgbClr val="00685E"/>
                </a:solidFill>
                <a:latin typeface="Franklin Gothic Book" panose="020B0503020102020204" pitchFamily="34" charset="0"/>
              </a:rPr>
              <a:t>but only if it is safe to do so.</a:t>
            </a:r>
          </a:p>
          <a:p>
            <a:pPr defTabSz="457200">
              <a:spcBef>
                <a:spcPts val="600"/>
              </a:spcBef>
              <a:defRPr/>
            </a:pPr>
            <a:endParaRPr lang="en-US" sz="2000" dirty="0">
              <a:solidFill>
                <a:srgbClr val="00685E"/>
              </a:solidFill>
              <a:latin typeface="Franklin Gothic Book" panose="020B0503020102020204" pitchFamily="34" charset="0"/>
            </a:endParaRPr>
          </a:p>
          <a:p>
            <a:pPr defTabSz="457200">
              <a:spcBef>
                <a:spcPts val="600"/>
              </a:spcBef>
              <a:defRPr/>
            </a:pPr>
            <a:r>
              <a:rPr lang="en-US" sz="2000" dirty="0">
                <a:solidFill>
                  <a:srgbClr val="00685E"/>
                </a:solidFill>
                <a:latin typeface="Franklin Gothic Book" panose="020B0503020102020204" pitchFamily="34" charset="0"/>
              </a:rPr>
              <a:t>Consider these three strategies:</a:t>
            </a:r>
          </a:p>
          <a:p>
            <a:pPr marL="742950" lvl="1" indent="-285750" defTabSz="457200">
              <a:spcBef>
                <a:spcPts val="600"/>
              </a:spcBef>
              <a:buFont typeface="Arial" panose="020B0604020202020204" pitchFamily="34" charset="0"/>
              <a:buChar char="•"/>
              <a:defRPr/>
            </a:pPr>
            <a:r>
              <a:rPr lang="en-US" sz="2000" b="1" dirty="0">
                <a:solidFill>
                  <a:srgbClr val="00685E"/>
                </a:solidFill>
                <a:latin typeface="Franklin Gothic Book" panose="020B0503020102020204" pitchFamily="34" charset="0"/>
              </a:rPr>
              <a:t>Direct intervention</a:t>
            </a:r>
          </a:p>
          <a:p>
            <a:pPr marL="742950" lvl="1" indent="-285750" defTabSz="457200">
              <a:spcBef>
                <a:spcPts val="600"/>
              </a:spcBef>
              <a:buFont typeface="Arial" panose="020B0604020202020204" pitchFamily="34" charset="0"/>
              <a:buChar char="•"/>
              <a:defRPr/>
            </a:pPr>
            <a:r>
              <a:rPr lang="en-US" sz="2000" b="1" dirty="0">
                <a:solidFill>
                  <a:srgbClr val="00685E"/>
                </a:solidFill>
                <a:latin typeface="Franklin Gothic Book" panose="020B0503020102020204" pitchFamily="34" charset="0"/>
              </a:rPr>
              <a:t>Distraction</a:t>
            </a:r>
          </a:p>
          <a:p>
            <a:pPr marL="742950" lvl="1" indent="-285750" defTabSz="457200">
              <a:spcBef>
                <a:spcPts val="600"/>
              </a:spcBef>
              <a:buFont typeface="Arial" panose="020B0604020202020204" pitchFamily="34" charset="0"/>
              <a:buChar char="•"/>
              <a:defRPr/>
            </a:pPr>
            <a:r>
              <a:rPr lang="en-US" sz="2000" b="1" dirty="0">
                <a:solidFill>
                  <a:srgbClr val="00685E"/>
                </a:solidFill>
                <a:latin typeface="Franklin Gothic Book" panose="020B0503020102020204" pitchFamily="34" charset="0"/>
              </a:rPr>
              <a:t>Delegation</a:t>
            </a:r>
          </a:p>
          <a:p>
            <a:pPr defTabSz="457200">
              <a:spcBef>
                <a:spcPts val="600"/>
              </a:spcBef>
              <a:defRPr/>
            </a:pPr>
            <a:endParaRPr lang="en-US" dirty="0">
              <a:solidFill>
                <a:srgbClr val="00685E"/>
              </a:solidFill>
              <a:latin typeface="Franklin Gothic Book" panose="020B0503020102020204" pitchFamily="34" charset="0"/>
            </a:endParaRP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E7F84A51-2C6B-4060-AE6B-9D6218B1F51A}"/>
              </a:ext>
            </a:extLst>
          </p:cNvPr>
          <p:cNvSpPr>
            <a:spLocks noGrp="1"/>
          </p:cNvSpPr>
          <p:nvPr>
            <p:ph type="sldNum" sz="quarter" idx="12"/>
          </p:nvPr>
        </p:nvSpPr>
        <p:spPr/>
        <p:txBody>
          <a:bodyPr/>
          <a:lstStyle/>
          <a:p>
            <a:fld id="{0D59DE6E-E67B-554D-833B-2860A22AC882}" type="slidenum">
              <a:rPr lang="en-US" smtClean="0"/>
              <a:t>17</a:t>
            </a:fld>
            <a:endParaRPr lang="en-US"/>
          </a:p>
        </p:txBody>
      </p:sp>
    </p:spTree>
    <p:extLst>
      <p:ext uri="{BB962C8B-B14F-4D97-AF65-F5344CB8AC3E}">
        <p14:creationId xmlns:p14="http://schemas.microsoft.com/office/powerpoint/2010/main" val="8883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Foster a gender-inclusive environment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300269" y="103637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1096343" y="1132193"/>
            <a:ext cx="7498690" cy="5139869"/>
          </a:xfrm>
          <a:prstGeom prst="rect">
            <a:avLst/>
          </a:prstGeom>
          <a:noFill/>
        </p:spPr>
        <p:txBody>
          <a:bodyPr wrap="square" rtlCol="0">
            <a:spAutoFit/>
          </a:bodyPr>
          <a:lstStyle/>
          <a:p>
            <a:pPr marL="285750" indent="-28575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Honor a person’s gender identity by using correct name and pronouns</a:t>
            </a:r>
          </a:p>
          <a:p>
            <a:pPr defTabSz="457200">
              <a:spcBef>
                <a:spcPts val="600"/>
              </a:spcBef>
              <a:defRPr/>
            </a:pPr>
            <a:r>
              <a:rPr lang="en-US" sz="2000" dirty="0">
                <a:solidFill>
                  <a:srgbClr val="00685E"/>
                </a:solidFill>
                <a:latin typeface="Franklin Gothic Book" panose="020B0503020102020204" pitchFamily="34" charset="0"/>
              </a:rPr>
              <a:t>	Names</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A person’s legal name may not be the name they use. Honor a person’s request to be referred to by another name.</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Referring to a person by a former name – “deadnaming” – is disrespectful and can cause distress</a:t>
            </a:r>
          </a:p>
          <a:p>
            <a:pPr lvl="1" defTabSz="457200">
              <a:spcBef>
                <a:spcPts val="600"/>
              </a:spcBef>
              <a:defRPr/>
            </a:pPr>
            <a:r>
              <a:rPr lang="en-US" sz="2000" dirty="0">
                <a:solidFill>
                  <a:srgbClr val="00685E"/>
                </a:solidFill>
                <a:latin typeface="Franklin Gothic Book" panose="020B0503020102020204" pitchFamily="34" charset="0"/>
              </a:rPr>
              <a:t>Pronouns</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Personal pronouns are used to refer to a person in place of their name</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Examples include he/him, they/them (singular), she/her</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We don’t always know a person’s gender identity or pronouns by looking at them</a:t>
            </a:r>
          </a:p>
          <a:p>
            <a:pPr marL="1200150" lvl="2"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Pronouns vs. Preferred pronouns</a:t>
            </a: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8FC594DB-2A76-9165-6AC8-F18FCC443F43}"/>
              </a:ext>
            </a:extLst>
          </p:cNvPr>
          <p:cNvSpPr>
            <a:spLocks noGrp="1"/>
          </p:cNvSpPr>
          <p:nvPr>
            <p:ph type="sldNum" sz="quarter" idx="12"/>
          </p:nvPr>
        </p:nvSpPr>
        <p:spPr/>
        <p:txBody>
          <a:bodyPr/>
          <a:lstStyle/>
          <a:p>
            <a:fld id="{0D59DE6E-E67B-554D-833B-2860A22AC882}" type="slidenum">
              <a:rPr lang="en-US" smtClean="0"/>
              <a:t>18</a:t>
            </a:fld>
            <a:endParaRPr lang="en-US"/>
          </a:p>
        </p:txBody>
      </p:sp>
    </p:spTree>
    <p:extLst>
      <p:ext uri="{BB962C8B-B14F-4D97-AF65-F5344CB8AC3E}">
        <p14:creationId xmlns:p14="http://schemas.microsoft.com/office/powerpoint/2010/main" val="36461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Foster a gender-inclusive environment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834223" y="1486596"/>
            <a:ext cx="7498690" cy="4447371"/>
          </a:xfrm>
          <a:prstGeom prst="rect">
            <a:avLst/>
          </a:prstGeom>
          <a:noFill/>
        </p:spPr>
        <p:txBody>
          <a:bodyPr wrap="square" rtlCol="0">
            <a:spAutoFit/>
          </a:bodyPr>
          <a:lstStyle/>
          <a:p>
            <a:pPr marL="285750" indent="-28575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Consider sharing your own pronouns</a:t>
            </a:r>
          </a:p>
          <a:p>
            <a:pPr marL="742950" lvl="1"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On introducing yourself in a meeting</a:t>
            </a:r>
          </a:p>
          <a:p>
            <a:pPr marL="742950" lvl="1"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On your name tag</a:t>
            </a:r>
          </a:p>
          <a:p>
            <a:pPr marL="742950" lvl="1" indent="-285750" defTabSz="457200">
              <a:buFont typeface="Wingdings" panose="05000000000000000000" pitchFamily="2" charset="2"/>
              <a:buChar char="Ø"/>
              <a:defRPr/>
            </a:pPr>
            <a:r>
              <a:rPr lang="en-US" sz="2000" dirty="0">
                <a:solidFill>
                  <a:srgbClr val="00685E"/>
                </a:solidFill>
                <a:latin typeface="Franklin Gothic Book" panose="020B0503020102020204" pitchFamily="34" charset="0"/>
              </a:rPr>
              <a:t>In your email signature line</a:t>
            </a:r>
          </a:p>
          <a:p>
            <a:pPr lvl="1" defTabSz="457200">
              <a:defRPr/>
            </a:pPr>
            <a:endParaRPr lang="en-US" sz="2000" dirty="0">
              <a:solidFill>
                <a:srgbClr val="00685E"/>
              </a:solidFill>
              <a:latin typeface="Franklin Gothic Book" panose="020B0503020102020204" pitchFamily="34" charset="0"/>
            </a:endParaRPr>
          </a:p>
          <a:p>
            <a:pPr marL="285750" indent="-28575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Learn about the Gender Equity Center (GEC)</a:t>
            </a:r>
          </a:p>
          <a:p>
            <a:pPr defTabSz="457200">
              <a:spcBef>
                <a:spcPts val="600"/>
              </a:spcBef>
              <a:defRPr/>
            </a:pPr>
            <a:r>
              <a:rPr lang="en-US" sz="2000" dirty="0">
                <a:solidFill>
                  <a:srgbClr val="00685E"/>
                </a:solidFill>
                <a:latin typeface="Franklin Gothic Book" panose="020B0503020102020204" pitchFamily="34" charset="0"/>
              </a:rPr>
              <a:t>	</a:t>
            </a:r>
            <a:r>
              <a:rPr lang="en-US" sz="2000" dirty="0">
                <a:solidFill>
                  <a:srgbClr val="00685E"/>
                </a:solidFill>
                <a:latin typeface="Franklin Gothic Book" panose="020B0503020102020204" pitchFamily="34" charset="0"/>
                <a:hlinkClick r:id="rId4"/>
              </a:rPr>
              <a:t>https://www.shoreline.edu/gender-equity-center/default.aspx</a:t>
            </a:r>
            <a:endParaRPr lang="en-US" sz="2000" dirty="0">
              <a:solidFill>
                <a:srgbClr val="00685E"/>
              </a:solidFill>
              <a:latin typeface="Franklin Gothic Book" panose="020B0503020102020204" pitchFamily="34" charset="0"/>
            </a:endParaRPr>
          </a:p>
          <a:p>
            <a:pPr defTabSz="457200">
              <a:spcBef>
                <a:spcPts val="600"/>
              </a:spcBef>
              <a:defRPr/>
            </a:pPr>
            <a:r>
              <a:rPr lang="en-US" sz="2000" dirty="0">
                <a:solidFill>
                  <a:srgbClr val="00685E"/>
                </a:solidFill>
                <a:latin typeface="Franklin Gothic Book" panose="020B0503020102020204" pitchFamily="34" charset="0"/>
              </a:rPr>
              <a:t> </a:t>
            </a:r>
          </a:p>
          <a:p>
            <a:pPr marL="285750" indent="-28575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Know the location of all-gender restrooms on campus – Residence Hall, PUB (first floor), single-person restroom in the Library, FOSS Building</a:t>
            </a:r>
          </a:p>
          <a:p>
            <a:pPr defTabSz="457200">
              <a:spcBef>
                <a:spcPts val="600"/>
              </a:spcBef>
              <a:defRPr/>
            </a:pPr>
            <a:r>
              <a:rPr lang="en-US" sz="2000" dirty="0">
                <a:solidFill>
                  <a:srgbClr val="00685E"/>
                </a:solidFill>
                <a:latin typeface="Franklin Gothic Book" panose="020B0503020102020204" pitchFamily="34" charset="0"/>
              </a:rPr>
              <a:t>	</a:t>
            </a:r>
            <a:r>
              <a:rPr lang="en-US" sz="2000" dirty="0">
                <a:solidFill>
                  <a:srgbClr val="00685E"/>
                </a:solidFill>
                <a:latin typeface="Franklin Gothic Book" panose="020B0503020102020204" pitchFamily="34" charset="0"/>
                <a:hlinkClick r:id="rId5"/>
              </a:rPr>
              <a:t>https://www.shoreline.edu/map/all-gender-bathrooms.aspx</a:t>
            </a:r>
            <a:r>
              <a:rPr lang="en-US" sz="2000" dirty="0">
                <a:solidFill>
                  <a:srgbClr val="00685E"/>
                </a:solidFill>
                <a:latin typeface="Franklin Gothic Book" panose="020B0503020102020204" pitchFamily="34" charset="0"/>
              </a:rPr>
              <a:t> </a:t>
            </a: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1812E33B-24EC-5492-EFAA-D37183DFE72F}"/>
              </a:ext>
            </a:extLst>
          </p:cNvPr>
          <p:cNvSpPr>
            <a:spLocks noGrp="1"/>
          </p:cNvSpPr>
          <p:nvPr>
            <p:ph type="sldNum" sz="quarter" idx="12"/>
          </p:nvPr>
        </p:nvSpPr>
        <p:spPr/>
        <p:txBody>
          <a:bodyPr/>
          <a:lstStyle/>
          <a:p>
            <a:fld id="{0D59DE6E-E67B-554D-833B-2860A22AC882}" type="slidenum">
              <a:rPr lang="en-US" smtClean="0"/>
              <a:t>19</a:t>
            </a:fld>
            <a:endParaRPr lang="en-US"/>
          </a:p>
        </p:txBody>
      </p:sp>
    </p:spTree>
    <p:extLst>
      <p:ext uri="{BB962C8B-B14F-4D97-AF65-F5344CB8AC3E}">
        <p14:creationId xmlns:p14="http://schemas.microsoft.com/office/powerpoint/2010/main" val="36919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874339" y="1474619"/>
            <a:ext cx="6933398" cy="3908762"/>
          </a:xfrm>
          <a:prstGeom prst="rect">
            <a:avLst/>
          </a:prstGeom>
          <a:noFill/>
        </p:spPr>
        <p:txBody>
          <a:bodyPr wrap="square" rtlCol="0" anchor="ctr">
            <a:spAutoFit/>
          </a:bodyPr>
          <a:lstStyle/>
          <a:p>
            <a:r>
              <a:rPr lang="en-US" dirty="0">
                <a:solidFill>
                  <a:srgbClr val="00685E"/>
                </a:solidFill>
                <a:latin typeface="Franklin Gothic Book" panose="020B0503020102020204" pitchFamily="34" charset="0"/>
              </a:rPr>
              <a:t>Shoreline Community College acknowledges that we occupy the ancestral lands of the Coast Salish Peoples, in particular the Duwamish Tribe. We see you, respect your right to sovereignty and self-determination, and are committed to being better listeners, learners, and in lifting indigenous voices. The College grounds served as a special place for gathering traditional foods in ways that increased the bounty of the land by both the Duwamish and Suquamish Tribes. The Suquamish used these lands with agreements by the Duwamish. Without the Duwamish and Suquamish Nations protecting and honoring all living and spiritual beings residing in these environments, the land would not be as bountiful as it is today. We are called to continue that stewardship as we write the next chapter of our College.</a:t>
            </a:r>
          </a:p>
          <a:p>
            <a:endParaRPr lang="en-US" sz="1400" dirty="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Land Acknowledgement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82858D8-DAF6-6849-8CD9-47130D387283}"/>
              </a:ext>
            </a:extLst>
          </p:cNvPr>
          <p:cNvSpPr>
            <a:spLocks noGrp="1"/>
          </p:cNvSpPr>
          <p:nvPr>
            <p:ph type="sldNum" sz="quarter" idx="12"/>
          </p:nvPr>
        </p:nvSpPr>
        <p:spPr/>
        <p:txBody>
          <a:bodyPr/>
          <a:lstStyle/>
          <a:p>
            <a:fld id="{0D59DE6E-E67B-554D-833B-2860A22AC882}" type="slidenum">
              <a:rPr lang="en-US" smtClean="0"/>
              <a:t>2</a:t>
            </a:fld>
            <a:endParaRPr lang="en-US"/>
          </a:p>
        </p:txBody>
      </p:sp>
    </p:spTree>
    <p:extLst>
      <p:ext uri="{BB962C8B-B14F-4D97-AF65-F5344CB8AC3E}">
        <p14:creationId xmlns:p14="http://schemas.microsoft.com/office/powerpoint/2010/main" val="11793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685E"/>
                </a:solidFill>
                <a:latin typeface="Franklin Gothic Demi" panose="020B0703020102020204" pitchFamily="34" charset="0"/>
                <a:ea typeface="Franklin Gothic Heavy" charset="0"/>
                <a:cs typeface="Franklin Gothic Heavy" charset="0"/>
              </a:rPr>
              <a:t>Apply your knowledge</a:t>
            </a:r>
            <a:endParaRPr lang="en-US" sz="2800"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533131"/>
            <a:ext cx="7498690" cy="4406334"/>
          </a:xfrm>
          <a:prstGeom prst="rect">
            <a:avLst/>
          </a:prstGeom>
          <a:noFill/>
        </p:spPr>
        <p:txBody>
          <a:bodyPr wrap="square" rtlCol="0">
            <a:spAutoFit/>
          </a:bodyPr>
          <a:lstStyle/>
          <a:p>
            <a:pPr marL="0" marR="0" indent="0">
              <a:lnSpc>
                <a:spcPct val="107000"/>
              </a:lnSpc>
              <a:spcBef>
                <a:spcPts val="0"/>
              </a:spcBef>
              <a:spcAft>
                <a:spcPts val="800"/>
              </a:spcAft>
              <a:buNone/>
            </a:pPr>
            <a:r>
              <a:rPr lang="en-US" sz="2000" b="1" dirty="0">
                <a:solidFill>
                  <a:srgbClr val="00685E"/>
                </a:solidFill>
                <a:latin typeface="Franklin Gothic Book" panose="020B0503020102020204" pitchFamily="34" charset="0"/>
              </a:rPr>
              <a:t>Consider the following scenario:</a:t>
            </a:r>
          </a:p>
          <a:p>
            <a:pPr marL="0" marR="0" indent="0">
              <a:lnSpc>
                <a:spcPct val="107000"/>
              </a:lnSpc>
              <a:spcBef>
                <a:spcPts val="0"/>
              </a:spcBef>
              <a:spcAft>
                <a:spcPts val="800"/>
              </a:spcAft>
              <a:buNone/>
            </a:pPr>
            <a:r>
              <a:rPr lang="en-US" sz="2000" dirty="0">
                <a:solidFill>
                  <a:srgbClr val="00685E"/>
                </a:solidFill>
                <a:latin typeface="Franklin Gothic Book" panose="020B0503020102020204" pitchFamily="34" charset="0"/>
              </a:rPr>
              <a:t>A student comes to you in obvious distress. The tell you that they gave their number to a classmate for a group project and now that student has been texting them constantly. The other student asked them out but won’t take no for an answer. They feel uncomfortable, but they tell you they don’t want to make a big deal of it.</a:t>
            </a:r>
          </a:p>
          <a:p>
            <a:pPr marL="742950" lvl="1" indent="-285750">
              <a:lnSpc>
                <a:spcPct val="107000"/>
              </a:lnSpc>
              <a:spcAft>
                <a:spcPts val="800"/>
              </a:spcAft>
              <a:buFont typeface="Arial" panose="020B0604020202020204" pitchFamily="34" charset="0"/>
              <a:buChar char="•"/>
            </a:pPr>
            <a:r>
              <a:rPr lang="en-US" sz="2000" dirty="0">
                <a:solidFill>
                  <a:srgbClr val="00685E"/>
                </a:solidFill>
                <a:latin typeface="Franklin Gothic Book" panose="020B0503020102020204" pitchFamily="34" charset="0"/>
              </a:rPr>
              <a:t>How will you respond?</a:t>
            </a:r>
          </a:p>
          <a:p>
            <a:pPr marL="742950" lvl="1" indent="-285750">
              <a:lnSpc>
                <a:spcPct val="107000"/>
              </a:lnSpc>
              <a:spcAft>
                <a:spcPts val="800"/>
              </a:spcAft>
              <a:buFont typeface="Arial" panose="020B0604020202020204" pitchFamily="34" charset="0"/>
              <a:buChar char="•"/>
            </a:pPr>
            <a:r>
              <a:rPr lang="en-US" sz="2000" dirty="0">
                <a:solidFill>
                  <a:srgbClr val="00685E"/>
                </a:solidFill>
                <a:latin typeface="Franklin Gothic Book" panose="020B0503020102020204" pitchFamily="34" charset="0"/>
              </a:rPr>
              <a:t>What resources might be available to help this student?</a:t>
            </a:r>
          </a:p>
          <a:p>
            <a:pPr marL="742950" lvl="1" indent="-285750">
              <a:lnSpc>
                <a:spcPct val="107000"/>
              </a:lnSpc>
              <a:spcAft>
                <a:spcPts val="800"/>
              </a:spcAft>
              <a:buFont typeface="Arial" panose="020B0604020202020204" pitchFamily="34" charset="0"/>
              <a:buChar char="•"/>
            </a:pPr>
            <a:r>
              <a:rPr lang="en-US" sz="2000" dirty="0">
                <a:solidFill>
                  <a:srgbClr val="00685E"/>
                </a:solidFill>
                <a:latin typeface="Franklin Gothic Book" panose="020B0503020102020204" pitchFamily="34" charset="0"/>
              </a:rPr>
              <a:t>What questions come up for you as you think about this scenario?</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BBB61F1D-EE33-469C-59AB-FB22965171F3}"/>
              </a:ext>
            </a:extLst>
          </p:cNvPr>
          <p:cNvSpPr>
            <a:spLocks noGrp="1"/>
          </p:cNvSpPr>
          <p:nvPr>
            <p:ph type="sldNum" sz="quarter" idx="12"/>
          </p:nvPr>
        </p:nvSpPr>
        <p:spPr/>
        <p:txBody>
          <a:bodyPr/>
          <a:lstStyle/>
          <a:p>
            <a:fld id="{0D59DE6E-E67B-554D-833B-2860A22AC882}" type="slidenum">
              <a:rPr lang="en-US" smtClean="0"/>
              <a:t>20</a:t>
            </a:fld>
            <a:endParaRPr lang="en-US"/>
          </a:p>
        </p:txBody>
      </p:sp>
    </p:spTree>
    <p:extLst>
      <p:ext uri="{BB962C8B-B14F-4D97-AF65-F5344CB8AC3E}">
        <p14:creationId xmlns:p14="http://schemas.microsoft.com/office/powerpoint/2010/main" val="4514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808070" y="1358622"/>
            <a:ext cx="5454580" cy="4278094"/>
          </a:xfrm>
          <a:prstGeom prst="rect">
            <a:avLst/>
          </a:prstGeom>
          <a:noFill/>
        </p:spPr>
        <p:txBody>
          <a:bodyPr wrap="square" lIns="91440" tIns="45720" rIns="91440" bIns="45720" rtlCol="0" anchor="ctr">
            <a:spAutoFit/>
          </a:bodyPr>
          <a:lstStyle/>
          <a:p>
            <a:r>
              <a:rPr lang="en-US" sz="2000" b="1" dirty="0">
                <a:solidFill>
                  <a:srgbClr val="00685E"/>
                </a:solidFill>
                <a:latin typeface="Franklin Gothic Book" panose="020B0503020102020204" pitchFamily="34" charset="0"/>
                <a:ea typeface="Franklin Gothic Book" charset="0"/>
                <a:cs typeface="Franklin Gothic Book" charset="0"/>
              </a:rPr>
              <a:t>Title IX/EEO Coordinator</a:t>
            </a:r>
          </a:p>
          <a:p>
            <a:r>
              <a:rPr lang="en-US" sz="2000" dirty="0">
                <a:solidFill>
                  <a:srgbClr val="00685E"/>
                </a:solidFill>
                <a:latin typeface="Franklin Gothic Book" panose="020B0503020102020204" pitchFamily="34" charset="0"/>
                <a:ea typeface="Franklin Gothic Book" charset="0"/>
                <a:cs typeface="Franklin Gothic Book" charset="0"/>
                <a:hlinkClick r:id="rId4"/>
              </a:rPr>
              <a:t>titleIX@shoreline.edu</a:t>
            </a:r>
            <a:endParaRPr lang="en-US" sz="2000" dirty="0">
              <a:solidFill>
                <a:srgbClr val="00685E"/>
              </a:solidFill>
              <a:latin typeface="Franklin Gothic Book" panose="020B0503020102020204" pitchFamily="34" charset="0"/>
              <a:ea typeface="Franklin Gothic Book" charset="0"/>
              <a:cs typeface="Franklin Gothic Book" charset="0"/>
            </a:endParaRPr>
          </a:p>
          <a:p>
            <a:r>
              <a:rPr lang="en-US" sz="2000" dirty="0">
                <a:solidFill>
                  <a:srgbClr val="00685E"/>
                </a:solidFill>
                <a:latin typeface="Franklin Gothic Book" panose="020B0503020102020204" pitchFamily="34" charset="0"/>
                <a:ea typeface="Franklin Gothic Book" charset="0"/>
                <a:cs typeface="Franklin Gothic Book" charset="0"/>
              </a:rPr>
              <a:t>206-533-6746</a:t>
            </a:r>
          </a:p>
          <a:p>
            <a:endParaRPr lang="en-US" sz="800" b="1"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Counseling Center (students)</a:t>
            </a:r>
          </a:p>
          <a:p>
            <a:r>
              <a:rPr lang="en-US" sz="2000" dirty="0">
                <a:solidFill>
                  <a:srgbClr val="00685E"/>
                </a:solidFill>
                <a:latin typeface="Franklin Gothic Book" charset="0"/>
                <a:ea typeface="Franklin Gothic Book" charset="0"/>
                <a:cs typeface="Franklin Gothic Book" charset="0"/>
              </a:rPr>
              <a:t>206-546-4594</a:t>
            </a:r>
          </a:p>
          <a:p>
            <a:endParaRPr lang="en-US" sz="800"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Human Resources (employees)</a:t>
            </a:r>
          </a:p>
          <a:p>
            <a:r>
              <a:rPr lang="en-US" sz="2000" dirty="0">
                <a:solidFill>
                  <a:srgbClr val="00685E"/>
                </a:solidFill>
                <a:latin typeface="Franklin Gothic Book" charset="0"/>
                <a:ea typeface="Franklin Gothic Book" charset="0"/>
                <a:cs typeface="Franklin Gothic Book" charset="0"/>
                <a:hlinkClick r:id="rId5"/>
              </a:rPr>
              <a:t>scchr@shoreline.edu</a:t>
            </a:r>
            <a:r>
              <a:rPr lang="en-US" sz="2000" dirty="0">
                <a:solidFill>
                  <a:srgbClr val="00685E"/>
                </a:solidFill>
                <a:latin typeface="Franklin Gothic Book" charset="0"/>
                <a:ea typeface="Franklin Gothic Book" charset="0"/>
                <a:cs typeface="Franklin Gothic Book" charset="0"/>
              </a:rPr>
              <a:t> </a:t>
            </a:r>
          </a:p>
          <a:p>
            <a:endParaRPr lang="en-US" sz="800"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Gender Equity Center (GEC)</a:t>
            </a:r>
          </a:p>
          <a:p>
            <a:r>
              <a:rPr lang="en-US" sz="2000" dirty="0">
                <a:solidFill>
                  <a:srgbClr val="00685E"/>
                </a:solidFill>
                <a:latin typeface="Franklin Gothic Book" charset="0"/>
                <a:ea typeface="Franklin Gothic Book" charset="0"/>
                <a:cs typeface="Franklin Gothic Book" charset="0"/>
                <a:hlinkClick r:id="rId6"/>
              </a:rPr>
              <a:t>genderequity@shoreline.edu</a:t>
            </a:r>
            <a:r>
              <a:rPr lang="en-US" sz="2000" dirty="0">
                <a:solidFill>
                  <a:srgbClr val="00685E"/>
                </a:solidFill>
                <a:latin typeface="Franklin Gothic Book" charset="0"/>
                <a:ea typeface="Franklin Gothic Book" charset="0"/>
                <a:cs typeface="Franklin Gothic Book" charset="0"/>
              </a:rPr>
              <a:t> </a:t>
            </a:r>
          </a:p>
          <a:p>
            <a:r>
              <a:rPr lang="en-US" sz="2000" b="1" dirty="0">
                <a:solidFill>
                  <a:srgbClr val="00685E"/>
                </a:solidFill>
                <a:latin typeface="Franklin Gothic Book" charset="0"/>
                <a:ea typeface="Franklin Gothic Book" charset="0"/>
                <a:cs typeface="Franklin Gothic Book" charset="0"/>
              </a:rPr>
              <a:t>(206) 546-4715</a:t>
            </a:r>
          </a:p>
          <a:p>
            <a:endParaRPr lang="en-US" sz="800" b="1"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Campus Safety and Security (24x7)</a:t>
            </a:r>
          </a:p>
          <a:p>
            <a:r>
              <a:rPr lang="en-US" sz="2000" dirty="0">
                <a:solidFill>
                  <a:srgbClr val="00685E"/>
                </a:solidFill>
                <a:latin typeface="Franklin Gothic Book" charset="0"/>
                <a:ea typeface="Franklin Gothic Book" charset="0"/>
                <a:cs typeface="Franklin Gothic Book" charset="0"/>
              </a:rPr>
              <a:t>206-235-5860 (campus extension 4499)</a:t>
            </a: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College Resources</a:t>
            </a:r>
          </a:p>
        </p:txBody>
      </p:sp>
      <p:sp>
        <p:nvSpPr>
          <p:cNvPr id="11" name="Rectangle 10">
            <a:extLst>
              <a:ext uri="{FF2B5EF4-FFF2-40B4-BE49-F238E27FC236}">
                <a16:creationId xmlns:a16="http://schemas.microsoft.com/office/drawing/2014/main" id="{AD073CEA-B956-4D22-A8C1-B7FDC85B93BF}"/>
              </a:ext>
            </a:extLst>
          </p:cNvPr>
          <p:cNvSpPr/>
          <p:nvPr/>
        </p:nvSpPr>
        <p:spPr>
          <a:xfrm>
            <a:off x="126413" y="1044370"/>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10B041-BCE2-1548-AAC3-46667E0A5B88}"/>
              </a:ext>
            </a:extLst>
          </p:cNvPr>
          <p:cNvSpPr txBox="1"/>
          <p:nvPr/>
        </p:nvSpPr>
        <p:spPr>
          <a:xfrm>
            <a:off x="126413" y="190490"/>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endParaRPr lang="en-US" dirty="0">
              <a:cs typeface="Calibri"/>
            </a:endParaRPr>
          </a:p>
        </p:txBody>
      </p:sp>
      <p:sp>
        <p:nvSpPr>
          <p:cNvPr id="3" name="Slide Number Placeholder 2">
            <a:extLst>
              <a:ext uri="{FF2B5EF4-FFF2-40B4-BE49-F238E27FC236}">
                <a16:creationId xmlns:a16="http://schemas.microsoft.com/office/drawing/2014/main" id="{1E179A77-CFCB-EEDE-5E30-AEAD2E069907}"/>
              </a:ext>
            </a:extLst>
          </p:cNvPr>
          <p:cNvSpPr>
            <a:spLocks noGrp="1"/>
          </p:cNvSpPr>
          <p:nvPr>
            <p:ph type="sldNum" sz="quarter" idx="12"/>
          </p:nvPr>
        </p:nvSpPr>
        <p:spPr/>
        <p:txBody>
          <a:bodyPr/>
          <a:lstStyle/>
          <a:p>
            <a:fld id="{0D59DE6E-E67B-554D-833B-2860A22AC882}" type="slidenum">
              <a:rPr lang="en-US" smtClean="0"/>
              <a:t>21</a:t>
            </a:fld>
            <a:endParaRPr lang="en-US"/>
          </a:p>
        </p:txBody>
      </p:sp>
    </p:spTree>
    <p:extLst>
      <p:ext uri="{BB962C8B-B14F-4D97-AF65-F5344CB8AC3E}">
        <p14:creationId xmlns:p14="http://schemas.microsoft.com/office/powerpoint/2010/main" val="10342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2039298" y="1944115"/>
            <a:ext cx="5454580" cy="2308324"/>
          </a:xfrm>
          <a:prstGeom prst="rect">
            <a:avLst/>
          </a:prstGeom>
          <a:noFill/>
        </p:spPr>
        <p:txBody>
          <a:bodyPr wrap="square" lIns="91440" tIns="45720" rIns="91440" bIns="45720" rtlCol="0" anchor="ctr">
            <a:spAutoFit/>
          </a:bodyPr>
          <a:lstStyle/>
          <a:p>
            <a:r>
              <a:rPr lang="en-US" sz="3600" b="1" dirty="0">
                <a:solidFill>
                  <a:srgbClr val="00685E"/>
                </a:solidFill>
                <a:latin typeface="Franklin Gothic Book" charset="0"/>
                <a:ea typeface="Franklin Gothic Book" charset="0"/>
                <a:cs typeface="Franklin Gothic Book" charset="0"/>
              </a:rPr>
              <a:t>Questions? </a:t>
            </a:r>
          </a:p>
          <a:p>
            <a:r>
              <a:rPr lang="en-US" sz="3600" b="1" dirty="0">
                <a:solidFill>
                  <a:srgbClr val="00685E"/>
                </a:solidFill>
                <a:latin typeface="Franklin Gothic Book" charset="0"/>
                <a:ea typeface="Franklin Gothic Book" charset="0"/>
                <a:cs typeface="Franklin Gothic Book" charset="0"/>
              </a:rPr>
              <a:t>Comments?</a:t>
            </a:r>
          </a:p>
          <a:p>
            <a:r>
              <a:rPr lang="en-US" sz="3600" b="1" dirty="0">
                <a:solidFill>
                  <a:srgbClr val="00685E"/>
                </a:solidFill>
                <a:latin typeface="Franklin Gothic Book" charset="0"/>
                <a:ea typeface="Franklin Gothic Book" charset="0"/>
                <a:cs typeface="Franklin Gothic Book" charset="0"/>
              </a:rPr>
              <a:t>Thoughts to share?</a:t>
            </a:r>
          </a:p>
          <a:p>
            <a:endParaRPr lang="en-US" sz="3600" b="1" dirty="0">
              <a:solidFill>
                <a:srgbClr val="00685E"/>
              </a:solidFill>
              <a:latin typeface="Franklin Gothic Book" charset="0"/>
              <a:ea typeface="Franklin Gothic Book" charset="0"/>
              <a:cs typeface="Franklin Gothic Book"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spc="300" dirty="0">
              <a:solidFill>
                <a:srgbClr val="00685E"/>
              </a:solidFill>
              <a:latin typeface="Franklin Gothic Demi"/>
            </a:endParaRPr>
          </a:p>
        </p:txBody>
      </p:sp>
      <p:sp>
        <p:nvSpPr>
          <p:cNvPr id="2" name="TextBox 1">
            <a:extLst>
              <a:ext uri="{FF2B5EF4-FFF2-40B4-BE49-F238E27FC236}">
                <a16:creationId xmlns:a16="http://schemas.microsoft.com/office/drawing/2014/main" id="{8C10B041-BCE2-1548-AAC3-46667E0A5B88}"/>
              </a:ext>
            </a:extLst>
          </p:cNvPr>
          <p:cNvSpPr txBox="1"/>
          <p:nvPr/>
        </p:nvSpPr>
        <p:spPr>
          <a:xfrm>
            <a:off x="126413" y="190490"/>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endParaRPr lang="en-US" dirty="0">
              <a:cs typeface="Calibri"/>
            </a:endParaRPr>
          </a:p>
        </p:txBody>
      </p:sp>
      <p:sp>
        <p:nvSpPr>
          <p:cNvPr id="3" name="Slide Number Placeholder 2">
            <a:extLst>
              <a:ext uri="{FF2B5EF4-FFF2-40B4-BE49-F238E27FC236}">
                <a16:creationId xmlns:a16="http://schemas.microsoft.com/office/drawing/2014/main" id="{E39E6740-6442-9A70-D32F-8205CD8BFAEF}"/>
              </a:ext>
            </a:extLst>
          </p:cNvPr>
          <p:cNvSpPr>
            <a:spLocks noGrp="1"/>
          </p:cNvSpPr>
          <p:nvPr>
            <p:ph type="sldNum" sz="quarter" idx="12"/>
          </p:nvPr>
        </p:nvSpPr>
        <p:spPr/>
        <p:txBody>
          <a:bodyPr/>
          <a:lstStyle/>
          <a:p>
            <a:fld id="{0D59DE6E-E67B-554D-833B-2860A22AC882}" type="slidenum">
              <a:rPr lang="en-US" smtClean="0"/>
              <a:t>22</a:t>
            </a:fld>
            <a:endParaRPr lang="en-US"/>
          </a:p>
        </p:txBody>
      </p:sp>
    </p:spTree>
    <p:extLst>
      <p:ext uri="{BB962C8B-B14F-4D97-AF65-F5344CB8AC3E}">
        <p14:creationId xmlns:p14="http://schemas.microsoft.com/office/powerpoint/2010/main" val="41360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808070" y="2405063"/>
            <a:ext cx="5454580" cy="2185214"/>
          </a:xfrm>
          <a:prstGeom prst="rect">
            <a:avLst/>
          </a:prstGeom>
          <a:noFill/>
        </p:spPr>
        <p:txBody>
          <a:bodyPr wrap="square" lIns="91440" tIns="45720" rIns="91440" bIns="45720" rtlCol="0" anchor="ctr">
            <a:spAutoFit/>
          </a:bodyPr>
          <a:lstStyle/>
          <a:p>
            <a:r>
              <a:rPr lang="en-US" sz="3600" b="1" dirty="0">
                <a:solidFill>
                  <a:srgbClr val="00685E"/>
                </a:solidFill>
                <a:latin typeface="Franklin Gothic Book" charset="0"/>
                <a:ea typeface="Franklin Gothic Book" charset="0"/>
                <a:cs typeface="Franklin Gothic Book" charset="0"/>
              </a:rPr>
              <a:t>Thank you for your time! </a:t>
            </a:r>
          </a:p>
          <a:p>
            <a:endParaRPr lang="en-US" sz="2800" dirty="0">
              <a:solidFill>
                <a:srgbClr val="00685E"/>
              </a:solidFill>
              <a:latin typeface="Franklin Gothic Book" charset="0"/>
              <a:ea typeface="Franklin Gothic Book" charset="0"/>
              <a:cs typeface="Franklin Gothic Book" charset="0"/>
            </a:endParaRPr>
          </a:p>
          <a:p>
            <a:r>
              <a:rPr lang="en-US" sz="3600" b="1" dirty="0">
                <a:solidFill>
                  <a:srgbClr val="00685E"/>
                </a:solidFill>
                <a:latin typeface="Franklin Gothic Book" charset="0"/>
                <a:ea typeface="Franklin Gothic Book" charset="0"/>
                <a:cs typeface="Franklin Gothic Book" charset="0"/>
              </a:rPr>
              <a:t>Have a wonderful Fall Quarter.</a:t>
            </a: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spc="300" dirty="0">
              <a:solidFill>
                <a:srgbClr val="00685E"/>
              </a:solidFill>
              <a:latin typeface="Franklin Gothic Demi"/>
            </a:endParaRPr>
          </a:p>
        </p:txBody>
      </p:sp>
      <p:sp>
        <p:nvSpPr>
          <p:cNvPr id="2" name="TextBox 1">
            <a:extLst>
              <a:ext uri="{FF2B5EF4-FFF2-40B4-BE49-F238E27FC236}">
                <a16:creationId xmlns:a16="http://schemas.microsoft.com/office/drawing/2014/main" id="{8C10B041-BCE2-1548-AAC3-46667E0A5B88}"/>
              </a:ext>
            </a:extLst>
          </p:cNvPr>
          <p:cNvSpPr txBox="1"/>
          <p:nvPr/>
        </p:nvSpPr>
        <p:spPr>
          <a:xfrm>
            <a:off x="126413" y="190490"/>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endParaRPr lang="en-US" dirty="0">
              <a:cs typeface="Calibri"/>
            </a:endParaRPr>
          </a:p>
        </p:txBody>
      </p:sp>
      <p:sp>
        <p:nvSpPr>
          <p:cNvPr id="3" name="Slide Number Placeholder 2">
            <a:extLst>
              <a:ext uri="{FF2B5EF4-FFF2-40B4-BE49-F238E27FC236}">
                <a16:creationId xmlns:a16="http://schemas.microsoft.com/office/drawing/2014/main" id="{E39E6740-6442-9A70-D32F-8205CD8BFAEF}"/>
              </a:ext>
            </a:extLst>
          </p:cNvPr>
          <p:cNvSpPr>
            <a:spLocks noGrp="1"/>
          </p:cNvSpPr>
          <p:nvPr>
            <p:ph type="sldNum" sz="quarter" idx="12"/>
          </p:nvPr>
        </p:nvSpPr>
        <p:spPr/>
        <p:txBody>
          <a:bodyPr/>
          <a:lstStyle/>
          <a:p>
            <a:fld id="{0D59DE6E-E67B-554D-833B-2860A22AC882}" type="slidenum">
              <a:rPr lang="en-US" smtClean="0"/>
              <a:t>23</a:t>
            </a:fld>
            <a:endParaRPr lang="en-US"/>
          </a:p>
        </p:txBody>
      </p:sp>
    </p:spTree>
    <p:extLst>
      <p:ext uri="{BB962C8B-B14F-4D97-AF65-F5344CB8AC3E}">
        <p14:creationId xmlns:p14="http://schemas.microsoft.com/office/powerpoint/2010/main" val="1864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2138611" y="2033134"/>
            <a:ext cx="5758464" cy="1600438"/>
          </a:xfrm>
          <a:prstGeom prst="rect">
            <a:avLst/>
          </a:prstGeom>
          <a:noFill/>
        </p:spPr>
        <p:txBody>
          <a:bodyPr wrap="square" rtlCol="0" anchor="ctr">
            <a:spAutoFit/>
          </a:bodyPr>
          <a:lstStyle/>
          <a:p>
            <a:pPr marL="285750"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Overview of Title IX</a:t>
            </a:r>
          </a:p>
          <a:p>
            <a:pPr marL="285750"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Our roles and responsibilities</a:t>
            </a:r>
          </a:p>
          <a:p>
            <a:pPr marL="285750"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Apply your knowledge</a:t>
            </a:r>
          </a:p>
          <a:p>
            <a:endParaRPr lang="en-US" sz="1400" dirty="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Today’s session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730738-883C-9D48-0947-CDA46542E62D}"/>
              </a:ext>
            </a:extLst>
          </p:cNvPr>
          <p:cNvSpPr>
            <a:spLocks noGrp="1"/>
          </p:cNvSpPr>
          <p:nvPr>
            <p:ph type="sldNum" sz="quarter" idx="12"/>
          </p:nvPr>
        </p:nvSpPr>
        <p:spPr/>
        <p:txBody>
          <a:bodyPr/>
          <a:lstStyle/>
          <a:p>
            <a:fld id="{0D59DE6E-E67B-554D-833B-2860A22AC882}" type="slidenum">
              <a:rPr lang="en-US" smtClean="0"/>
              <a:t>3</a:t>
            </a:fld>
            <a:endParaRPr lang="en-US"/>
          </a:p>
        </p:txBody>
      </p:sp>
    </p:spTree>
    <p:extLst>
      <p:ext uri="{BB962C8B-B14F-4D97-AF65-F5344CB8AC3E}">
        <p14:creationId xmlns:p14="http://schemas.microsoft.com/office/powerpoint/2010/main" val="37880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A Few Things First…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73943" y="1440251"/>
            <a:ext cx="7638784" cy="3185487"/>
          </a:xfrm>
          <a:prstGeom prst="rect">
            <a:avLst/>
          </a:prstGeom>
          <a:noFill/>
        </p:spPr>
        <p:txBody>
          <a:bodyPr wrap="square" rtlCol="0">
            <a:spAutoFit/>
          </a:bodyPr>
          <a:lstStyle/>
          <a:p>
            <a:pPr marL="457200" indent="-457200" algn="l">
              <a:spcBef>
                <a:spcPts val="600"/>
              </a:spcBef>
              <a:buFont typeface="Arial" charset="0"/>
              <a:buChar char="•"/>
            </a:pPr>
            <a:r>
              <a:rPr lang="en-US" sz="2800" dirty="0">
                <a:solidFill>
                  <a:srgbClr val="00685E"/>
                </a:solidFill>
                <a:latin typeface="Franklin Gothic Book" charset="0"/>
                <a:ea typeface="Franklin Gothic Book" charset="0"/>
                <a:cs typeface="Franklin Gothic Book" charset="0"/>
              </a:rPr>
              <a:t>This session fulfills your annual training requirement!</a:t>
            </a:r>
          </a:p>
          <a:p>
            <a:pPr marL="457200" indent="-457200" algn="l">
              <a:spcBef>
                <a:spcPts val="600"/>
              </a:spcBef>
              <a:buFont typeface="Arial" charset="0"/>
              <a:buChar char="•"/>
            </a:pPr>
            <a:r>
              <a:rPr lang="en-US" sz="2800" dirty="0">
                <a:solidFill>
                  <a:srgbClr val="00685E"/>
                </a:solidFill>
                <a:latin typeface="Franklin Gothic Book" charset="0"/>
                <a:ea typeface="Franklin Gothic Book" charset="0"/>
                <a:cs typeface="Franklin Gothic Book" charset="0"/>
              </a:rPr>
              <a:t>In person: Please sign in. Zoom: please use first and last name or put your name in chat</a:t>
            </a:r>
          </a:p>
          <a:p>
            <a:pPr marL="457200" indent="-457200" algn="l">
              <a:spcBef>
                <a:spcPts val="600"/>
              </a:spcBef>
              <a:buFont typeface="Arial" charset="0"/>
              <a:buChar char="•"/>
            </a:pPr>
            <a:r>
              <a:rPr lang="en-US" sz="2800" dirty="0">
                <a:solidFill>
                  <a:srgbClr val="00685E"/>
                </a:solidFill>
                <a:latin typeface="Franklin Gothic Book" charset="0"/>
                <a:ea typeface="Franklin Gothic Book" charset="0"/>
                <a:cs typeface="Franklin Gothic Book" charset="0"/>
              </a:rPr>
              <a:t>What’s learned leaves, what’s shared stays.</a:t>
            </a:r>
          </a:p>
          <a:p>
            <a:pPr marL="457200" indent="-457200" algn="l">
              <a:spcBef>
                <a:spcPts val="600"/>
              </a:spcBef>
              <a:buFont typeface="Arial" charset="0"/>
              <a:buChar char="•"/>
            </a:pPr>
            <a:r>
              <a:rPr lang="en-US" sz="2800" dirty="0">
                <a:solidFill>
                  <a:srgbClr val="00685E"/>
                </a:solidFill>
                <a:latin typeface="Franklin Gothic Book" charset="0"/>
                <a:ea typeface="Franklin Gothic Book" charset="0"/>
                <a:cs typeface="Franklin Gothic Book" charset="0"/>
              </a:rPr>
              <a:t>Please take care of yourself.</a:t>
            </a: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B4D54AD3-2289-9B86-0380-B38E873D3339}"/>
              </a:ext>
            </a:extLst>
          </p:cNvPr>
          <p:cNvSpPr>
            <a:spLocks noGrp="1"/>
          </p:cNvSpPr>
          <p:nvPr>
            <p:ph type="sldNum" sz="quarter" idx="12"/>
          </p:nvPr>
        </p:nvSpPr>
        <p:spPr/>
        <p:txBody>
          <a:bodyPr/>
          <a:lstStyle/>
          <a:p>
            <a:fld id="{0D59DE6E-E67B-554D-833B-2860A22AC882}" type="slidenum">
              <a:rPr lang="en-US" smtClean="0"/>
              <a:t>4</a:t>
            </a:fld>
            <a:endParaRPr lang="en-US"/>
          </a:p>
        </p:txBody>
      </p:sp>
    </p:spTree>
    <p:extLst>
      <p:ext uri="{BB962C8B-B14F-4D97-AF65-F5344CB8AC3E}">
        <p14:creationId xmlns:p14="http://schemas.microsoft.com/office/powerpoint/2010/main" val="27953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Why are we here today?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44635" y="1486433"/>
            <a:ext cx="7498690" cy="4601260"/>
          </a:xfrm>
          <a:prstGeom prst="rect">
            <a:avLst/>
          </a:prstGeom>
          <a:noFill/>
        </p:spPr>
        <p:txBody>
          <a:bodyPr wrap="square" rtlCol="0">
            <a:spAutoFit/>
          </a:bodyPr>
          <a:lstStyle/>
          <a:p>
            <a:pPr marL="0" indent="0" algn="l">
              <a:spcBef>
                <a:spcPts val="600"/>
              </a:spcBef>
              <a:buNone/>
            </a:pPr>
            <a:r>
              <a:rPr lang="en-US" sz="2000" dirty="0">
                <a:solidFill>
                  <a:srgbClr val="00685E"/>
                </a:solidFill>
                <a:latin typeface="Franklin Gothic Book" charset="0"/>
                <a:ea typeface="Franklin Gothic Book" charset="0"/>
                <a:cs typeface="Franklin Gothic Book" charset="0"/>
              </a:rPr>
              <a:t>Students and employees who are affected by gender discrimination, including all forms of sexual misconduct, can face significant barriers to education and success in the workplace:</a:t>
            </a:r>
          </a:p>
          <a:p>
            <a:pPr marL="457200" indent="-457200" algn="l">
              <a:spcBef>
                <a:spcPts val="600"/>
              </a:spcBef>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Anxiety</a:t>
            </a:r>
          </a:p>
          <a:p>
            <a:pPr marL="457200" indent="-457200" algn="l">
              <a:spcBef>
                <a:spcPts val="600"/>
              </a:spcBef>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Depression</a:t>
            </a:r>
          </a:p>
          <a:p>
            <a:pPr marL="457200" indent="-457200" algn="l">
              <a:spcBef>
                <a:spcPts val="600"/>
              </a:spcBef>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Increased use of drugs and alcohol</a:t>
            </a:r>
          </a:p>
          <a:p>
            <a:pPr marL="457200" indent="-457200" algn="l">
              <a:spcBef>
                <a:spcPts val="600"/>
              </a:spcBef>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General life disruption</a:t>
            </a:r>
          </a:p>
          <a:p>
            <a:pPr marL="457200" indent="-457200" algn="l">
              <a:spcBef>
                <a:spcPts val="600"/>
              </a:spcBef>
              <a:buFont typeface="Arial" panose="020B0604020202020204" pitchFamily="34" charset="0"/>
              <a:buChar char="•"/>
            </a:pPr>
            <a:endParaRPr lang="en-US" dirty="0">
              <a:solidFill>
                <a:srgbClr val="00685E"/>
              </a:solidFill>
              <a:latin typeface="Franklin Gothic Book" charset="0"/>
              <a:ea typeface="Franklin Gothic Book" charset="0"/>
              <a:cs typeface="Franklin Gothic Book" charset="0"/>
            </a:endParaRPr>
          </a:p>
          <a:p>
            <a:pPr marL="457200" indent="-457200" algn="l">
              <a:spcBef>
                <a:spcPts val="600"/>
              </a:spcBef>
              <a:buFont typeface="Arial" panose="020B0604020202020204" pitchFamily="34" charset="0"/>
              <a:buChar char="•"/>
            </a:pPr>
            <a:endParaRPr lang="en-US" sz="1800" dirty="0">
              <a:solidFill>
                <a:srgbClr val="00685E"/>
              </a:solidFill>
              <a:latin typeface="Franklin Gothic Book" charset="0"/>
              <a:ea typeface="Franklin Gothic Book" charset="0"/>
              <a:cs typeface="Franklin Gothic Book" charset="0"/>
            </a:endParaRPr>
          </a:p>
          <a:p>
            <a:pPr algn="l">
              <a:spcBef>
                <a:spcPts val="600"/>
              </a:spcBef>
            </a:pPr>
            <a:r>
              <a:rPr lang="en-US" sz="1200" b="1" i="1" dirty="0">
                <a:solidFill>
                  <a:srgbClr val="00685E"/>
                </a:solidFill>
                <a:latin typeface="Franklin Gothic Book" charset="0"/>
                <a:ea typeface="Franklin Gothic Book" charset="0"/>
                <a:cs typeface="Franklin Gothic Book" charset="0"/>
              </a:rPr>
              <a:t>Trauma-Informed Practices for Postsecondary Education: A Guide</a:t>
            </a:r>
            <a:r>
              <a:rPr lang="en-US" sz="1200" b="1" dirty="0">
                <a:solidFill>
                  <a:srgbClr val="00685E"/>
                </a:solidFill>
                <a:latin typeface="Franklin Gothic Book" charset="0"/>
                <a:ea typeface="Franklin Gothic Book" charset="0"/>
                <a:cs typeface="Franklin Gothic Book" charset="0"/>
              </a:rPr>
              <a:t>, Education Northwest. </a:t>
            </a:r>
          </a:p>
          <a:p>
            <a:pPr algn="l">
              <a:spcBef>
                <a:spcPts val="600"/>
              </a:spcBef>
            </a:pPr>
            <a:r>
              <a:rPr lang="en-US" sz="1200" b="1" dirty="0">
                <a:solidFill>
                  <a:srgbClr val="00685E"/>
                </a:solidFill>
                <a:latin typeface="Franklin Gothic Book" charset="0"/>
                <a:ea typeface="Franklin Gothic Book" charset="0"/>
                <a:cs typeface="Franklin Gothic Book" charset="0"/>
              </a:rPr>
              <a:t>(</a:t>
            </a:r>
            <a:r>
              <a:rPr lang="en-US" sz="1200" dirty="0">
                <a:hlinkClick r:id="rId4"/>
              </a:rPr>
              <a:t>https://educationnorthwest.org/sites/default/files/resources/trauma-informed-practices-postsecondary-508.pdf</a:t>
            </a:r>
            <a:r>
              <a:rPr lang="en-US" sz="1200" dirty="0"/>
              <a:t>. </a:t>
            </a:r>
            <a:r>
              <a:rPr lang="en-US" sz="1200" b="1" dirty="0">
                <a:solidFill>
                  <a:srgbClr val="00685E"/>
                </a:solidFill>
                <a:latin typeface="Franklin Gothic Book" charset="0"/>
              </a:rPr>
              <a:t>Accessed on 12/15/2019)</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C8C79FCF-00BA-2044-ADEC-4A7A231C33BF}"/>
              </a:ext>
            </a:extLst>
          </p:cNvPr>
          <p:cNvSpPr>
            <a:spLocks noGrp="1"/>
          </p:cNvSpPr>
          <p:nvPr>
            <p:ph type="sldNum" sz="quarter" idx="12"/>
          </p:nvPr>
        </p:nvSpPr>
        <p:spPr/>
        <p:txBody>
          <a:bodyPr/>
          <a:lstStyle/>
          <a:p>
            <a:fld id="{0D59DE6E-E67B-554D-833B-2860A22AC882}" type="slidenum">
              <a:rPr lang="en-US" smtClean="0"/>
              <a:t>5</a:t>
            </a:fld>
            <a:endParaRPr lang="en-US"/>
          </a:p>
        </p:txBody>
      </p:sp>
    </p:spTree>
    <p:extLst>
      <p:ext uri="{BB962C8B-B14F-4D97-AF65-F5344CB8AC3E}">
        <p14:creationId xmlns:p14="http://schemas.microsoft.com/office/powerpoint/2010/main" val="13792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Why are we here today?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1015372" y="1820534"/>
            <a:ext cx="6940960" cy="2262158"/>
          </a:xfrm>
          <a:prstGeom prst="rect">
            <a:avLst/>
          </a:prstGeom>
          <a:noFill/>
        </p:spPr>
        <p:txBody>
          <a:bodyPr wrap="square" rtlCol="0">
            <a:spAutoFit/>
          </a:bodyPr>
          <a:lstStyle/>
          <a:p>
            <a:pPr marL="0" indent="0">
              <a:buNone/>
            </a:pPr>
            <a:r>
              <a:rPr lang="en-US" sz="2000" dirty="0">
                <a:solidFill>
                  <a:srgbClr val="00685E"/>
                </a:solidFill>
                <a:latin typeface="Franklin Gothic Book" charset="0"/>
                <a:ea typeface="Franklin Gothic Book" charset="0"/>
                <a:cs typeface="Franklin Gothic Book" charset="0"/>
              </a:rPr>
              <a:t>The way we respond to a report of sexual misconduct can mean the difference between a student dropping out of school or receiving the support they need to complete their education. It can mean the difference between a colleague leaving the college or remaining in their job.</a:t>
            </a:r>
            <a:endParaRPr lang="en-US" sz="20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2F4D689D-EC8C-6D10-AB82-6C87DFB8A6E9}"/>
              </a:ext>
            </a:extLst>
          </p:cNvPr>
          <p:cNvSpPr>
            <a:spLocks noGrp="1"/>
          </p:cNvSpPr>
          <p:nvPr>
            <p:ph type="sldNum" sz="quarter" idx="12"/>
          </p:nvPr>
        </p:nvSpPr>
        <p:spPr/>
        <p:txBody>
          <a:bodyPr/>
          <a:lstStyle/>
          <a:p>
            <a:fld id="{0D59DE6E-E67B-554D-833B-2860A22AC882}" type="slidenum">
              <a:rPr lang="en-US" smtClean="0"/>
              <a:t>6</a:t>
            </a:fld>
            <a:endParaRPr lang="en-US"/>
          </a:p>
        </p:txBody>
      </p:sp>
    </p:spTree>
    <p:extLst>
      <p:ext uri="{BB962C8B-B14F-4D97-AF65-F5344CB8AC3E}">
        <p14:creationId xmlns:p14="http://schemas.microsoft.com/office/powerpoint/2010/main" val="39887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Title IX?</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946349"/>
            <a:ext cx="7498690" cy="2970044"/>
          </a:xfrm>
          <a:prstGeom prst="rect">
            <a:avLst/>
          </a:prstGeom>
          <a:noFill/>
        </p:spPr>
        <p:txBody>
          <a:bodyPr wrap="square" rtlCol="0">
            <a:spAutoFit/>
          </a:bodyPr>
          <a:lstStyle/>
          <a:p>
            <a:pPr marL="0" indent="0">
              <a:buNone/>
            </a:pPr>
            <a:r>
              <a:rPr lang="en-US" sz="1800" dirty="0">
                <a:solidFill>
                  <a:srgbClr val="00685E"/>
                </a:solidFill>
                <a:latin typeface="Franklin Gothic Book" panose="020B0503020102020204" pitchFamily="34" charset="0"/>
              </a:rPr>
              <a:t>Title IX is a Federal Law that prohibits gender discrimination in all </a:t>
            </a:r>
            <a:r>
              <a:rPr lang="en-US" dirty="0">
                <a:solidFill>
                  <a:srgbClr val="00685E"/>
                </a:solidFill>
                <a:latin typeface="Franklin Gothic Book" panose="020B0503020102020204" pitchFamily="34" charset="0"/>
              </a:rPr>
              <a:t>education programs or activities </a:t>
            </a:r>
            <a:r>
              <a:rPr lang="en-US" sz="1800" dirty="0">
                <a:solidFill>
                  <a:srgbClr val="00685E"/>
                </a:solidFill>
                <a:latin typeface="Franklin Gothic Book" panose="020B0503020102020204" pitchFamily="34" charset="0"/>
              </a:rPr>
              <a:t>that receive federal funding.</a:t>
            </a:r>
          </a:p>
          <a:p>
            <a:pPr marL="0" indent="0">
              <a:buNone/>
            </a:pPr>
            <a:endParaRPr lang="en-US" sz="1800" i="1" dirty="0">
              <a:solidFill>
                <a:srgbClr val="00685E"/>
              </a:solidFill>
              <a:latin typeface="Franklin Gothic Book" panose="020B0503020102020204" pitchFamily="34" charset="0"/>
            </a:endParaRPr>
          </a:p>
          <a:p>
            <a:pPr lvl="1"/>
            <a:r>
              <a:rPr lang="en-US" i="1" dirty="0">
                <a:solidFill>
                  <a:srgbClr val="00685E"/>
                </a:solidFill>
                <a:latin typeface="Franklin Gothic Book" panose="020B0503020102020204" pitchFamily="34" charset="0"/>
              </a:rPr>
              <a:t>“No person in the United States shall, on the basis of sex, be excluded from participation in, be denied the benefits of, or be subjected to discrimination under any education program or activity receiving federal financial assistance.”</a:t>
            </a:r>
            <a:br>
              <a:rPr lang="en-US" sz="2000" i="1" dirty="0">
                <a:solidFill>
                  <a:srgbClr val="00685E"/>
                </a:solidFill>
                <a:latin typeface="Franklin Gothic Book" panose="020B0503020102020204" pitchFamily="34" charset="0"/>
              </a:rPr>
            </a:br>
            <a:r>
              <a:rPr lang="en-US" sz="2000" i="1" dirty="0">
                <a:solidFill>
                  <a:srgbClr val="00685E"/>
                </a:solidFill>
                <a:latin typeface="Franklin Gothic Book" panose="020B0503020102020204" pitchFamily="34" charset="0"/>
              </a:rPr>
              <a:t>				</a:t>
            </a:r>
            <a:r>
              <a:rPr lang="en-US" sz="1600" i="1" dirty="0">
                <a:solidFill>
                  <a:srgbClr val="00685E"/>
                </a:solidFill>
                <a:latin typeface="Franklin Gothic Book" panose="020B0503020102020204" pitchFamily="34" charset="0"/>
              </a:rPr>
              <a:t>Education Amendments of 1972</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F6FF0024-DAF4-F359-CE4B-F6780D9A0A3C}"/>
              </a:ext>
            </a:extLst>
          </p:cNvPr>
          <p:cNvSpPr>
            <a:spLocks noGrp="1"/>
          </p:cNvSpPr>
          <p:nvPr>
            <p:ph type="sldNum" sz="quarter" idx="12"/>
          </p:nvPr>
        </p:nvSpPr>
        <p:spPr/>
        <p:txBody>
          <a:bodyPr/>
          <a:lstStyle/>
          <a:p>
            <a:fld id="{0D59DE6E-E67B-554D-833B-2860A22AC882}" type="slidenum">
              <a:rPr lang="en-US" smtClean="0"/>
              <a:t>7</a:t>
            </a:fld>
            <a:endParaRPr lang="en-US"/>
          </a:p>
        </p:txBody>
      </p:sp>
    </p:spTree>
    <p:extLst>
      <p:ext uri="{BB962C8B-B14F-4D97-AF65-F5344CB8AC3E}">
        <p14:creationId xmlns:p14="http://schemas.microsoft.com/office/powerpoint/2010/main" val="33669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Gender Discrimination?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760012" y="1208147"/>
            <a:ext cx="7498690" cy="4985980"/>
          </a:xfrm>
          <a:prstGeom prst="rect">
            <a:avLst/>
          </a:prstGeom>
          <a:noFill/>
        </p:spPr>
        <p:txBody>
          <a:bodyPr wrap="square" rtlCol="0">
            <a:spAutoFit/>
          </a:bodyPr>
          <a:lstStyle/>
          <a:p>
            <a:pPr marL="0" indent="0">
              <a:buNone/>
            </a:pPr>
            <a:r>
              <a:rPr lang="en-US" sz="2000" dirty="0">
                <a:solidFill>
                  <a:srgbClr val="00685E"/>
                </a:solidFill>
                <a:latin typeface="Franklin Gothic Book" panose="020B0503020102020204" pitchFamily="34" charset="0"/>
              </a:rPr>
              <a:t>Unfavorable treatment of a person based on </a:t>
            </a:r>
          </a:p>
          <a:p>
            <a:pPr marL="742950" lvl="1" indent="-285750">
              <a:buFont typeface="Arial" panose="020B0604020202020204" pitchFamily="34" charset="0"/>
              <a:buChar char="•"/>
            </a:pPr>
            <a:r>
              <a:rPr lang="en-US" sz="2000" b="1" dirty="0">
                <a:solidFill>
                  <a:srgbClr val="00685E"/>
                </a:solidFill>
                <a:latin typeface="Franklin Gothic Book" panose="020B0503020102020204" pitchFamily="34" charset="0"/>
              </a:rPr>
              <a:t>Sex </a:t>
            </a:r>
            <a:r>
              <a:rPr lang="en-US" sz="2000" dirty="0">
                <a:solidFill>
                  <a:srgbClr val="00685E"/>
                </a:solidFill>
                <a:latin typeface="Franklin Gothic Book" panose="020B0503020102020204" pitchFamily="34" charset="0"/>
              </a:rPr>
              <a:t>– </a:t>
            </a:r>
          </a:p>
          <a:p>
            <a:pPr lvl="1"/>
            <a:r>
              <a:rPr lang="en-US" sz="2000" dirty="0">
                <a:solidFill>
                  <a:srgbClr val="00685E"/>
                </a:solidFill>
                <a:latin typeface="Franklin Gothic Book" panose="020B0503020102020204" pitchFamily="34" charset="0"/>
              </a:rPr>
              <a:t>	Refers to a person's biological status and is typically 	assigned at birth, usually based on external anatomy</a:t>
            </a:r>
          </a:p>
          <a:p>
            <a:pPr marL="742950" lvl="1" indent="-285750">
              <a:buFont typeface="Arial" panose="020B0604020202020204" pitchFamily="34" charset="0"/>
              <a:buChar char="•"/>
            </a:pPr>
            <a:r>
              <a:rPr lang="en-US" sz="2000" b="1" dirty="0">
                <a:solidFill>
                  <a:srgbClr val="00685E"/>
                </a:solidFill>
                <a:latin typeface="Franklin Gothic Book" panose="020B0503020102020204" pitchFamily="34" charset="0"/>
              </a:rPr>
              <a:t>Gender identity –</a:t>
            </a:r>
          </a:p>
          <a:p>
            <a:pPr lvl="1"/>
            <a:r>
              <a:rPr lang="en-US" sz="2000" b="1" dirty="0">
                <a:solidFill>
                  <a:srgbClr val="00685E"/>
                </a:solidFill>
                <a:latin typeface="Franklin Gothic Book" panose="020B0503020102020204" pitchFamily="34" charset="0"/>
              </a:rPr>
              <a:t>	</a:t>
            </a:r>
            <a:r>
              <a:rPr lang="en-US" sz="2000" dirty="0">
                <a:solidFill>
                  <a:srgbClr val="00685E"/>
                </a:solidFill>
                <a:latin typeface="Franklin Gothic Book" panose="020B0503020102020204" pitchFamily="34" charset="0"/>
              </a:rPr>
              <a:t>A person’s internal sense of gender</a:t>
            </a:r>
          </a:p>
          <a:p>
            <a:pPr marL="742950" lvl="1" indent="-285750">
              <a:buFont typeface="Arial" panose="020B0604020202020204" pitchFamily="34" charset="0"/>
              <a:buChar char="•"/>
            </a:pPr>
            <a:r>
              <a:rPr lang="en-US" sz="2000" b="1" dirty="0">
                <a:solidFill>
                  <a:srgbClr val="00685E"/>
                </a:solidFill>
                <a:latin typeface="Franklin Gothic Book" panose="020B0503020102020204" pitchFamily="34" charset="0"/>
              </a:rPr>
              <a:t>Gender expression </a:t>
            </a:r>
            <a:r>
              <a:rPr lang="en-US" sz="2000" dirty="0">
                <a:solidFill>
                  <a:srgbClr val="00685E"/>
                </a:solidFill>
                <a:latin typeface="Franklin Gothic Book" panose="020B0503020102020204" pitchFamily="34" charset="0"/>
              </a:rPr>
              <a:t>– </a:t>
            </a:r>
          </a:p>
          <a:p>
            <a:pPr lvl="1"/>
            <a:r>
              <a:rPr lang="en-US" sz="2000" dirty="0">
                <a:solidFill>
                  <a:srgbClr val="00685E"/>
                </a:solidFill>
                <a:latin typeface="Franklin Gothic Book" panose="020B0503020102020204" pitchFamily="34" charset="0"/>
              </a:rPr>
              <a:t>	How a person presents gender outwardly, through behavior, 	clothing, voice or other perceived characteristics.</a:t>
            </a:r>
          </a:p>
          <a:p>
            <a:pPr marL="742950" lvl="1" indent="-285750">
              <a:buFont typeface="Arial" panose="020B0604020202020204" pitchFamily="34" charset="0"/>
              <a:buChar char="•"/>
            </a:pPr>
            <a:r>
              <a:rPr lang="en-US" sz="2000" b="1" dirty="0">
                <a:solidFill>
                  <a:srgbClr val="00685E"/>
                </a:solidFill>
                <a:latin typeface="Franklin Gothic Book" panose="020B0503020102020204" pitchFamily="34" charset="0"/>
              </a:rPr>
              <a:t>Sexual orientation </a:t>
            </a:r>
            <a:r>
              <a:rPr lang="en-US" sz="2000" dirty="0">
                <a:solidFill>
                  <a:srgbClr val="00685E"/>
                </a:solidFill>
                <a:latin typeface="Franklin Gothic Book" panose="020B0503020102020204" pitchFamily="34" charset="0"/>
              </a:rPr>
              <a:t>– </a:t>
            </a:r>
          </a:p>
          <a:p>
            <a:pPr lvl="1"/>
            <a:r>
              <a:rPr lang="en-US" sz="2000" b="0" i="0" dirty="0">
                <a:solidFill>
                  <a:srgbClr val="111111"/>
                </a:solidFill>
                <a:effectLst/>
                <a:latin typeface="Franklin Gothic Book" panose="020B0503020102020204" pitchFamily="34" charset="0"/>
              </a:rPr>
              <a:t>	</a:t>
            </a:r>
            <a:r>
              <a:rPr lang="en-US" sz="2000" dirty="0">
                <a:solidFill>
                  <a:srgbClr val="00685E"/>
                </a:solidFill>
                <a:latin typeface="Franklin Gothic Book" panose="020B0503020102020204" pitchFamily="34" charset="0"/>
              </a:rPr>
              <a:t>Refers to emotional, romantic and/or sexual attraction to 	other people. </a:t>
            </a:r>
          </a:p>
          <a:p>
            <a:pPr marL="742950" lvl="1" indent="-285750">
              <a:buFont typeface="Arial" panose="020B0604020202020204" pitchFamily="34" charset="0"/>
              <a:buChar char="•"/>
            </a:pPr>
            <a:r>
              <a:rPr lang="en-US" sz="2000" b="1" dirty="0">
                <a:solidFill>
                  <a:srgbClr val="00685E"/>
                </a:solidFill>
                <a:latin typeface="Franklin Gothic Book" panose="020B0503020102020204" pitchFamily="34" charset="0"/>
              </a:rPr>
              <a:t>Pregnancy status </a:t>
            </a:r>
            <a:r>
              <a:rPr lang="en-US" sz="2000" dirty="0">
                <a:solidFill>
                  <a:srgbClr val="00685E"/>
                </a:solidFill>
                <a:latin typeface="Franklin Gothic Book" panose="020B0503020102020204" pitchFamily="34" charset="0"/>
              </a:rPr>
              <a:t>- </a:t>
            </a:r>
          </a:p>
          <a:p>
            <a:pPr lvl="1"/>
            <a:r>
              <a:rPr lang="en-US" sz="2000" dirty="0">
                <a:solidFill>
                  <a:srgbClr val="00685E"/>
                </a:solidFill>
                <a:latin typeface="Franklin Gothic Book" panose="020B0503020102020204" pitchFamily="34" charset="0"/>
              </a:rPr>
              <a:t>	Refers to current, past or potential pregnancy, medical 	condition associated with pregnancy or childbirth</a:t>
            </a:r>
          </a:p>
          <a:p>
            <a:pPr marL="0" indent="0">
              <a:buNone/>
            </a:pPr>
            <a:endParaRPr lang="en-US" sz="1800" i="1" dirty="0">
              <a:solidFill>
                <a:srgbClr val="00685E"/>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23E2BE56-2B72-E015-D4BE-38D8ECA56249}"/>
              </a:ext>
            </a:extLst>
          </p:cNvPr>
          <p:cNvSpPr>
            <a:spLocks noGrp="1"/>
          </p:cNvSpPr>
          <p:nvPr>
            <p:ph type="sldNum" sz="quarter" idx="12"/>
          </p:nvPr>
        </p:nvSpPr>
        <p:spPr/>
        <p:txBody>
          <a:bodyPr/>
          <a:lstStyle/>
          <a:p>
            <a:fld id="{0D59DE6E-E67B-554D-833B-2860A22AC882}" type="slidenum">
              <a:rPr lang="en-US" smtClean="0"/>
              <a:t>8</a:t>
            </a:fld>
            <a:endParaRPr lang="en-US"/>
          </a:p>
        </p:txBody>
      </p:sp>
    </p:spTree>
    <p:extLst>
      <p:ext uri="{BB962C8B-B14F-4D97-AF65-F5344CB8AC3E}">
        <p14:creationId xmlns:p14="http://schemas.microsoft.com/office/powerpoint/2010/main" val="8093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Gender Discrimination?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668752"/>
            <a:ext cx="7498690" cy="2754600"/>
          </a:xfrm>
          <a:prstGeom prst="rect">
            <a:avLst/>
          </a:prstGeom>
          <a:noFill/>
        </p:spPr>
        <p:txBody>
          <a:bodyPr wrap="square" rtlCol="0">
            <a:spAutoFit/>
          </a:bodyPr>
          <a:lstStyle/>
          <a:p>
            <a:pPr marL="0" indent="0" algn="l">
              <a:spcBef>
                <a:spcPts val="600"/>
              </a:spcBef>
              <a:buNone/>
            </a:pPr>
            <a:r>
              <a:rPr lang="en-US" sz="2000" dirty="0">
                <a:solidFill>
                  <a:srgbClr val="00685E"/>
                </a:solidFill>
                <a:latin typeface="Franklin Gothic Book" charset="0"/>
                <a:ea typeface="Franklin Gothic Book" charset="0"/>
                <a:cs typeface="Franklin Gothic Book" charset="0"/>
              </a:rPr>
              <a:t>Under the law, sexual harassment is a form of gender discrimination that includes:</a:t>
            </a:r>
          </a:p>
          <a:p>
            <a:pPr marL="0" indent="0" algn="l">
              <a:spcBef>
                <a:spcPts val="600"/>
              </a:spcBef>
              <a:buNone/>
            </a:pPr>
            <a:endParaRPr lang="en-US" sz="800" dirty="0">
              <a:solidFill>
                <a:srgbClr val="00685E"/>
              </a:solidFill>
              <a:latin typeface="Franklin Gothic Book" charset="0"/>
              <a:ea typeface="Franklin Gothic Book" charset="0"/>
              <a:cs typeface="Franklin Gothic Book" charset="0"/>
            </a:endParaRPr>
          </a:p>
          <a:p>
            <a:pPr marL="742950" lvl="1" indent="-285750">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Behaviors that create a hostile environment</a:t>
            </a:r>
          </a:p>
          <a:p>
            <a:pPr marL="742950" lvl="1" indent="-285750">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“Quid pro quo” harassment</a:t>
            </a:r>
          </a:p>
          <a:p>
            <a:pPr marL="742950" lvl="1" indent="-285750">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Sexual assault</a:t>
            </a:r>
          </a:p>
          <a:p>
            <a:pPr marL="742950" lvl="1" indent="-285750">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Domestic violence,</a:t>
            </a:r>
          </a:p>
          <a:p>
            <a:pPr marL="742950" lvl="1" indent="-285750">
              <a:buFont typeface="Arial" panose="020B0604020202020204" pitchFamily="34" charset="0"/>
              <a:buChar char="•"/>
            </a:pPr>
            <a:r>
              <a:rPr lang="en-US" sz="2000" dirty="0">
                <a:solidFill>
                  <a:srgbClr val="00685E"/>
                </a:solidFill>
                <a:latin typeface="Franklin Gothic Book" charset="0"/>
                <a:ea typeface="Franklin Gothic Book" charset="0"/>
                <a:cs typeface="Franklin Gothic Book" charset="0"/>
              </a:rPr>
              <a:t>Intimate partner violence</a:t>
            </a:r>
          </a:p>
          <a:p>
            <a:pPr marL="742950" lvl="1" indent="-285750">
              <a:buFont typeface="Arial" panose="020B0604020202020204" pitchFamily="34" charset="0"/>
              <a:buChar char="•"/>
            </a:pPr>
            <a:r>
              <a:rPr lang="en-US" sz="2000" dirty="0">
                <a:solidFill>
                  <a:srgbClr val="00685E"/>
                </a:solidFill>
                <a:latin typeface="Franklin Gothic Book" charset="0"/>
              </a:rPr>
              <a:t>Gender-based stalking</a:t>
            </a:r>
            <a:endParaRPr lang="en-US" sz="2000" dirty="0"/>
          </a:p>
        </p:txBody>
      </p:sp>
      <p:sp>
        <p:nvSpPr>
          <p:cNvPr id="3" name="Slide Number Placeholder 2">
            <a:extLst>
              <a:ext uri="{FF2B5EF4-FFF2-40B4-BE49-F238E27FC236}">
                <a16:creationId xmlns:a16="http://schemas.microsoft.com/office/drawing/2014/main" id="{CF027B79-EA4C-F00E-CFAE-9877DC881B16}"/>
              </a:ext>
            </a:extLst>
          </p:cNvPr>
          <p:cNvSpPr>
            <a:spLocks noGrp="1"/>
          </p:cNvSpPr>
          <p:nvPr>
            <p:ph type="sldNum" sz="quarter" idx="12"/>
          </p:nvPr>
        </p:nvSpPr>
        <p:spPr/>
        <p:txBody>
          <a:bodyPr/>
          <a:lstStyle/>
          <a:p>
            <a:fld id="{0D59DE6E-E67B-554D-833B-2860A22AC882}" type="slidenum">
              <a:rPr lang="en-US" smtClean="0"/>
              <a:t>9</a:t>
            </a:fld>
            <a:endParaRPr lang="en-US"/>
          </a:p>
        </p:txBody>
      </p:sp>
    </p:spTree>
    <p:extLst>
      <p:ext uri="{BB962C8B-B14F-4D97-AF65-F5344CB8AC3E}">
        <p14:creationId xmlns:p14="http://schemas.microsoft.com/office/powerpoint/2010/main" val="37097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94D734CDDEB74C8E57139E32AE8919" ma:contentTypeVersion="4" ma:contentTypeDescription="Create a new document." ma:contentTypeScope="" ma:versionID="3fd5236070493f3b1e0b0d965d82082d">
  <xsd:schema xmlns:xsd="http://www.w3.org/2001/XMLSchema" xmlns:xs="http://www.w3.org/2001/XMLSchema" xmlns:p="http://schemas.microsoft.com/office/2006/metadata/properties" xmlns:ns2="9f277df0-04fd-4cff-9a2b-c87baface330" xmlns:ns3="7c98bf9f-73ba-4752-875c-92a3806e2388" targetNamespace="http://schemas.microsoft.com/office/2006/metadata/properties" ma:root="true" ma:fieldsID="9d0c64152f6728de1ae57f0b2fe4d186" ns2:_="" ns3:_="">
    <xsd:import namespace="9f277df0-04fd-4cff-9a2b-c87baface330"/>
    <xsd:import namespace="7c98bf9f-73ba-4752-875c-92a3806e23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77df0-04fd-4cff-9a2b-c87baface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8bf9f-73ba-4752-875c-92a3806e23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c98bf9f-73ba-4752-875c-92a3806e2388">
      <UserInfo>
        <DisplayName>David, Rachel</DisplayName>
        <AccountId>12</AccountId>
        <AccountType/>
      </UserInfo>
      <UserInfo>
        <DisplayName>Hanson, Clarke</DisplayName>
        <AccountId>13</AccountId>
        <AccountType/>
      </UserInfo>
      <UserInfo>
        <DisplayName>Lopez, Roberto</DisplayName>
        <AccountId>14</AccountId>
        <AccountType/>
      </UserInfo>
      <UserInfo>
        <DisplayName>Paredes, Dalila</DisplayName>
        <AccountId>15</AccountId>
        <AccountType/>
      </UserInfo>
      <UserInfo>
        <DisplayName>Kahn, Jack S.</DisplayName>
        <AccountId>19</AccountId>
        <AccountType/>
      </UserInfo>
    </SharedWithUsers>
  </documentManagement>
</p:properties>
</file>

<file path=customXml/itemProps1.xml><?xml version="1.0" encoding="utf-8"?>
<ds:datastoreItem xmlns:ds="http://schemas.openxmlformats.org/officeDocument/2006/customXml" ds:itemID="{9101449D-ED6B-401D-AD6E-4A48EE2508ED}">
  <ds:schemaRefs>
    <ds:schemaRef ds:uri="http://schemas.microsoft.com/sharepoint/v3/contenttype/forms"/>
  </ds:schemaRefs>
</ds:datastoreItem>
</file>

<file path=customXml/itemProps2.xml><?xml version="1.0" encoding="utf-8"?>
<ds:datastoreItem xmlns:ds="http://schemas.openxmlformats.org/officeDocument/2006/customXml" ds:itemID="{9D3010BB-40C3-4E10-A933-4543699969B3}">
  <ds:schemaRefs>
    <ds:schemaRef ds:uri="7c98bf9f-73ba-4752-875c-92a3806e2388"/>
    <ds:schemaRef ds:uri="9f277df0-04fd-4cff-9a2b-c87baface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7D1A0C-D317-42F3-A7ED-D8F0036FCCC6}">
  <ds:schemaRefs>
    <ds:schemaRef ds:uri="http://purl.org/dc/terms/"/>
    <ds:schemaRef ds:uri="9f277df0-04fd-4cff-9a2b-c87baface330"/>
    <ds:schemaRef ds:uri="http://schemas.microsoft.com/office/2006/documentManagement/types"/>
    <ds:schemaRef ds:uri="http://schemas.microsoft.com/office/infopath/2007/PartnerControls"/>
    <ds:schemaRef ds:uri="7c98bf9f-73ba-4752-875c-92a3806e2388"/>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12070</TotalTime>
  <Words>1584</Words>
  <Application>Microsoft Office PowerPoint</Application>
  <PresentationFormat>Widescreen</PresentationFormat>
  <Paragraphs>253</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Franklin Gothic Book</vt:lpstr>
      <vt:lpstr>Franklin Gothic Demi</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matt ballentine</dc:creator>
  <cp:lastModifiedBy>Patricia Lovely</cp:lastModifiedBy>
  <cp:revision>190</cp:revision>
  <dcterms:created xsi:type="dcterms:W3CDTF">2022-05-11T15:59:29Z</dcterms:created>
  <dcterms:modified xsi:type="dcterms:W3CDTF">2024-07-30T21:14:00Z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0x0101004194D734CDDEB74C8E57139E32AE8919</vt:lpwstr>
  </property>
</Properties>
</file>