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5"/>
  </p:notesMasterIdLst>
  <p:sldIdLst>
    <p:sldId id="262" r:id="rId5"/>
    <p:sldId id="355" r:id="rId6"/>
    <p:sldId id="330" r:id="rId7"/>
    <p:sldId id="331" r:id="rId8"/>
    <p:sldId id="368" r:id="rId9"/>
    <p:sldId id="363" r:id="rId10"/>
    <p:sldId id="364" r:id="rId11"/>
    <p:sldId id="365" r:id="rId12"/>
    <p:sldId id="366" r:id="rId13"/>
    <p:sldId id="332" r:id="rId14"/>
    <p:sldId id="356" r:id="rId15"/>
    <p:sldId id="371" r:id="rId16"/>
    <p:sldId id="358" r:id="rId17"/>
    <p:sldId id="333" r:id="rId18"/>
    <p:sldId id="334" r:id="rId19"/>
    <p:sldId id="341" r:id="rId20"/>
    <p:sldId id="342" r:id="rId21"/>
    <p:sldId id="348" r:id="rId22"/>
    <p:sldId id="343" r:id="rId23"/>
    <p:sldId id="345" r:id="rId24"/>
    <p:sldId id="373" r:id="rId25"/>
    <p:sldId id="357" r:id="rId26"/>
    <p:sldId id="374" r:id="rId27"/>
    <p:sldId id="359" r:id="rId28"/>
    <p:sldId id="369" r:id="rId29"/>
    <p:sldId id="372" r:id="rId30"/>
    <p:sldId id="353" r:id="rId31"/>
    <p:sldId id="375" r:id="rId32"/>
    <p:sldId id="354" r:id="rId33"/>
    <p:sldId id="370"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685E"/>
    <a:srgbClr val="FFB5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1" d="100"/>
          <a:sy n="61" d="100"/>
        </p:scale>
        <p:origin x="136"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AEA4845-778A-4E6A-B4E6-7C20CA33EB02}" type="datetimeFigureOut">
              <a:rPr lang="en-US" smtClean="0"/>
              <a:t>12/17/2023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D3A21A5-E7C6-4BB3-87DD-F7575CA7D36A}" type="slidenum">
              <a:rPr lang="en-US" smtClean="0"/>
              <a:t>‹#›</a:t>
            </a:fld>
            <a:endParaRPr lang="en-US"/>
          </a:p>
        </p:txBody>
      </p:sp>
    </p:spTree>
    <p:extLst>
      <p:ext uri="{BB962C8B-B14F-4D97-AF65-F5344CB8AC3E}">
        <p14:creationId xmlns:p14="http://schemas.microsoft.com/office/powerpoint/2010/main" val="259478312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cs typeface="Calibri"/>
              </a:rPr>
              <a:t>Roberto</a:t>
            </a:r>
          </a:p>
        </p:txBody>
      </p:sp>
      <p:sp>
        <p:nvSpPr>
          <p:cNvPr id="4" name="Slide Number Placeholder 3"/>
          <p:cNvSpPr>
            <a:spLocks noGrp="1"/>
          </p:cNvSpPr>
          <p:nvPr>
            <p:ph type="sldNum" sz="quarter" idx="5"/>
          </p:nvPr>
        </p:nvSpPr>
        <p:spPr/>
        <p:txBody>
          <a:bodyPr/>
          <a:lstStyle/>
          <a:p>
            <a:fld id="{6D3A21A5-E7C6-4BB3-87DD-F7575CA7D36A}" type="slidenum">
              <a:rPr lang="en-US" smtClean="0"/>
              <a:t>1</a:t>
            </a:fld>
            <a:endParaRPr lang="en-US"/>
          </a:p>
        </p:txBody>
      </p:sp>
    </p:spTree>
    <p:extLst>
      <p:ext uri="{BB962C8B-B14F-4D97-AF65-F5344CB8AC3E}">
        <p14:creationId xmlns:p14="http://schemas.microsoft.com/office/powerpoint/2010/main" val="5912388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10</a:t>
            </a:fld>
            <a:endParaRPr lang="en-US"/>
          </a:p>
        </p:txBody>
      </p:sp>
    </p:spTree>
    <p:extLst>
      <p:ext uri="{BB962C8B-B14F-4D97-AF65-F5344CB8AC3E}">
        <p14:creationId xmlns:p14="http://schemas.microsoft.com/office/powerpoint/2010/main" val="39307010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11</a:t>
            </a:fld>
            <a:endParaRPr lang="en-US"/>
          </a:p>
        </p:txBody>
      </p:sp>
    </p:spTree>
    <p:extLst>
      <p:ext uri="{BB962C8B-B14F-4D97-AF65-F5344CB8AC3E}">
        <p14:creationId xmlns:p14="http://schemas.microsoft.com/office/powerpoint/2010/main" val="24737695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12</a:t>
            </a:fld>
            <a:endParaRPr lang="en-US"/>
          </a:p>
        </p:txBody>
      </p:sp>
    </p:spTree>
    <p:extLst>
      <p:ext uri="{BB962C8B-B14F-4D97-AF65-F5344CB8AC3E}">
        <p14:creationId xmlns:p14="http://schemas.microsoft.com/office/powerpoint/2010/main" val="132928718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13</a:t>
            </a:fld>
            <a:endParaRPr lang="en-US"/>
          </a:p>
        </p:txBody>
      </p:sp>
    </p:spTree>
    <p:extLst>
      <p:ext uri="{BB962C8B-B14F-4D97-AF65-F5344CB8AC3E}">
        <p14:creationId xmlns:p14="http://schemas.microsoft.com/office/powerpoint/2010/main" val="37180401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14</a:t>
            </a:fld>
            <a:endParaRPr lang="en-US"/>
          </a:p>
        </p:txBody>
      </p:sp>
    </p:spTree>
    <p:extLst>
      <p:ext uri="{BB962C8B-B14F-4D97-AF65-F5344CB8AC3E}">
        <p14:creationId xmlns:p14="http://schemas.microsoft.com/office/powerpoint/2010/main" val="148109425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15</a:t>
            </a:fld>
            <a:endParaRPr lang="en-US"/>
          </a:p>
        </p:txBody>
      </p:sp>
    </p:spTree>
    <p:extLst>
      <p:ext uri="{BB962C8B-B14F-4D97-AF65-F5344CB8AC3E}">
        <p14:creationId xmlns:p14="http://schemas.microsoft.com/office/powerpoint/2010/main" val="251463680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16</a:t>
            </a:fld>
            <a:endParaRPr lang="en-US"/>
          </a:p>
        </p:txBody>
      </p:sp>
    </p:spTree>
    <p:extLst>
      <p:ext uri="{BB962C8B-B14F-4D97-AF65-F5344CB8AC3E}">
        <p14:creationId xmlns:p14="http://schemas.microsoft.com/office/powerpoint/2010/main" val="312428919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17</a:t>
            </a:fld>
            <a:endParaRPr lang="en-US"/>
          </a:p>
        </p:txBody>
      </p:sp>
    </p:spTree>
    <p:extLst>
      <p:ext uri="{BB962C8B-B14F-4D97-AF65-F5344CB8AC3E}">
        <p14:creationId xmlns:p14="http://schemas.microsoft.com/office/powerpoint/2010/main" val="38048946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18</a:t>
            </a:fld>
            <a:endParaRPr lang="en-US"/>
          </a:p>
        </p:txBody>
      </p:sp>
    </p:spTree>
    <p:extLst>
      <p:ext uri="{BB962C8B-B14F-4D97-AF65-F5344CB8AC3E}">
        <p14:creationId xmlns:p14="http://schemas.microsoft.com/office/powerpoint/2010/main" val="400514357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19</a:t>
            </a:fld>
            <a:endParaRPr lang="en-US"/>
          </a:p>
        </p:txBody>
      </p:sp>
    </p:spTree>
    <p:extLst>
      <p:ext uri="{BB962C8B-B14F-4D97-AF65-F5344CB8AC3E}">
        <p14:creationId xmlns:p14="http://schemas.microsoft.com/office/powerpoint/2010/main" val="153120346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Each say your name, pronouns, and how long you have been at college </a:t>
            </a:r>
          </a:p>
        </p:txBody>
      </p:sp>
      <p:sp>
        <p:nvSpPr>
          <p:cNvPr id="4" name="Slide Number Placeholder 3"/>
          <p:cNvSpPr>
            <a:spLocks noGrp="1"/>
          </p:cNvSpPr>
          <p:nvPr>
            <p:ph type="sldNum" sz="quarter" idx="5"/>
          </p:nvPr>
        </p:nvSpPr>
        <p:spPr/>
        <p:txBody>
          <a:bodyPr/>
          <a:lstStyle/>
          <a:p>
            <a:fld id="{6D3A21A5-E7C6-4BB3-87DD-F7575CA7D36A}" type="slidenum">
              <a:rPr lang="en-US" smtClean="0"/>
              <a:t>2</a:t>
            </a:fld>
            <a:endParaRPr lang="en-US"/>
          </a:p>
        </p:txBody>
      </p:sp>
    </p:spTree>
    <p:extLst>
      <p:ext uri="{BB962C8B-B14F-4D97-AF65-F5344CB8AC3E}">
        <p14:creationId xmlns:p14="http://schemas.microsoft.com/office/powerpoint/2010/main" val="118164722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20</a:t>
            </a:fld>
            <a:endParaRPr lang="en-US"/>
          </a:p>
        </p:txBody>
      </p:sp>
    </p:spTree>
    <p:extLst>
      <p:ext uri="{BB962C8B-B14F-4D97-AF65-F5344CB8AC3E}">
        <p14:creationId xmlns:p14="http://schemas.microsoft.com/office/powerpoint/2010/main" val="419398576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21</a:t>
            </a:fld>
            <a:endParaRPr lang="en-US"/>
          </a:p>
        </p:txBody>
      </p:sp>
    </p:spTree>
    <p:extLst>
      <p:ext uri="{BB962C8B-B14F-4D97-AF65-F5344CB8AC3E}">
        <p14:creationId xmlns:p14="http://schemas.microsoft.com/office/powerpoint/2010/main" val="67820208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22</a:t>
            </a:fld>
            <a:endParaRPr lang="en-US"/>
          </a:p>
        </p:txBody>
      </p:sp>
    </p:spTree>
    <p:extLst>
      <p:ext uri="{BB962C8B-B14F-4D97-AF65-F5344CB8AC3E}">
        <p14:creationId xmlns:p14="http://schemas.microsoft.com/office/powerpoint/2010/main" val="22375624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23</a:t>
            </a:fld>
            <a:endParaRPr lang="en-US"/>
          </a:p>
        </p:txBody>
      </p:sp>
    </p:spTree>
    <p:extLst>
      <p:ext uri="{BB962C8B-B14F-4D97-AF65-F5344CB8AC3E}">
        <p14:creationId xmlns:p14="http://schemas.microsoft.com/office/powerpoint/2010/main" val="401350006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24</a:t>
            </a:fld>
            <a:endParaRPr lang="en-US"/>
          </a:p>
        </p:txBody>
      </p:sp>
    </p:spTree>
    <p:extLst>
      <p:ext uri="{BB962C8B-B14F-4D97-AF65-F5344CB8AC3E}">
        <p14:creationId xmlns:p14="http://schemas.microsoft.com/office/powerpoint/2010/main" val="4357809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25</a:t>
            </a:fld>
            <a:endParaRPr lang="en-US"/>
          </a:p>
        </p:txBody>
      </p:sp>
    </p:spTree>
    <p:extLst>
      <p:ext uri="{BB962C8B-B14F-4D97-AF65-F5344CB8AC3E}">
        <p14:creationId xmlns:p14="http://schemas.microsoft.com/office/powerpoint/2010/main" val="1382942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26</a:t>
            </a:fld>
            <a:endParaRPr lang="en-US"/>
          </a:p>
        </p:txBody>
      </p:sp>
    </p:spTree>
    <p:extLst>
      <p:ext uri="{BB962C8B-B14F-4D97-AF65-F5344CB8AC3E}">
        <p14:creationId xmlns:p14="http://schemas.microsoft.com/office/powerpoint/2010/main" val="105497295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27</a:t>
            </a:fld>
            <a:endParaRPr lang="en-US"/>
          </a:p>
        </p:txBody>
      </p:sp>
    </p:spTree>
    <p:extLst>
      <p:ext uri="{BB962C8B-B14F-4D97-AF65-F5344CB8AC3E}">
        <p14:creationId xmlns:p14="http://schemas.microsoft.com/office/powerpoint/2010/main" val="360099149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28</a:t>
            </a:fld>
            <a:endParaRPr lang="en-US"/>
          </a:p>
        </p:txBody>
      </p:sp>
    </p:spTree>
    <p:extLst>
      <p:ext uri="{BB962C8B-B14F-4D97-AF65-F5344CB8AC3E}">
        <p14:creationId xmlns:p14="http://schemas.microsoft.com/office/powerpoint/2010/main" val="46014091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29</a:t>
            </a:fld>
            <a:endParaRPr lang="en-US"/>
          </a:p>
        </p:txBody>
      </p:sp>
    </p:spTree>
    <p:extLst>
      <p:ext uri="{BB962C8B-B14F-4D97-AF65-F5344CB8AC3E}">
        <p14:creationId xmlns:p14="http://schemas.microsoft.com/office/powerpoint/2010/main" val="284161811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3</a:t>
            </a:fld>
            <a:endParaRPr lang="en-US"/>
          </a:p>
        </p:txBody>
      </p:sp>
    </p:spTree>
    <p:extLst>
      <p:ext uri="{BB962C8B-B14F-4D97-AF65-F5344CB8AC3E}">
        <p14:creationId xmlns:p14="http://schemas.microsoft.com/office/powerpoint/2010/main" val="39153395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Time to take questions </a:t>
            </a:r>
          </a:p>
        </p:txBody>
      </p:sp>
      <p:sp>
        <p:nvSpPr>
          <p:cNvPr id="4" name="Slide Number Placeholder 3"/>
          <p:cNvSpPr>
            <a:spLocks noGrp="1"/>
          </p:cNvSpPr>
          <p:nvPr>
            <p:ph type="sldNum" sz="quarter" idx="5"/>
          </p:nvPr>
        </p:nvSpPr>
        <p:spPr/>
        <p:txBody>
          <a:bodyPr/>
          <a:lstStyle/>
          <a:p>
            <a:fld id="{6D3A21A5-E7C6-4BB3-87DD-F7575CA7D36A}" type="slidenum">
              <a:rPr lang="en-US" smtClean="0"/>
              <a:t>30</a:t>
            </a:fld>
            <a:endParaRPr lang="en-US"/>
          </a:p>
        </p:txBody>
      </p:sp>
    </p:spTree>
    <p:extLst>
      <p:ext uri="{BB962C8B-B14F-4D97-AF65-F5344CB8AC3E}">
        <p14:creationId xmlns:p14="http://schemas.microsoft.com/office/powerpoint/2010/main" val="13632222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4</a:t>
            </a:fld>
            <a:endParaRPr lang="en-US"/>
          </a:p>
        </p:txBody>
      </p:sp>
    </p:spTree>
    <p:extLst>
      <p:ext uri="{BB962C8B-B14F-4D97-AF65-F5344CB8AC3E}">
        <p14:creationId xmlns:p14="http://schemas.microsoft.com/office/powerpoint/2010/main" val="6612827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5</a:t>
            </a:fld>
            <a:endParaRPr lang="en-US"/>
          </a:p>
        </p:txBody>
      </p:sp>
    </p:spTree>
    <p:extLst>
      <p:ext uri="{BB962C8B-B14F-4D97-AF65-F5344CB8AC3E}">
        <p14:creationId xmlns:p14="http://schemas.microsoft.com/office/powerpoint/2010/main" val="42898817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6</a:t>
            </a:fld>
            <a:endParaRPr lang="en-US"/>
          </a:p>
        </p:txBody>
      </p:sp>
    </p:spTree>
    <p:extLst>
      <p:ext uri="{BB962C8B-B14F-4D97-AF65-F5344CB8AC3E}">
        <p14:creationId xmlns:p14="http://schemas.microsoft.com/office/powerpoint/2010/main" val="1846316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7</a:t>
            </a:fld>
            <a:endParaRPr lang="en-US"/>
          </a:p>
        </p:txBody>
      </p:sp>
    </p:spTree>
    <p:extLst>
      <p:ext uri="{BB962C8B-B14F-4D97-AF65-F5344CB8AC3E}">
        <p14:creationId xmlns:p14="http://schemas.microsoft.com/office/powerpoint/2010/main" val="55572254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8</a:t>
            </a:fld>
            <a:endParaRPr lang="en-US"/>
          </a:p>
        </p:txBody>
      </p:sp>
    </p:spTree>
    <p:extLst>
      <p:ext uri="{BB962C8B-B14F-4D97-AF65-F5344CB8AC3E}">
        <p14:creationId xmlns:p14="http://schemas.microsoft.com/office/powerpoint/2010/main" val="127646220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Rachel</a:t>
            </a:r>
          </a:p>
        </p:txBody>
      </p:sp>
      <p:sp>
        <p:nvSpPr>
          <p:cNvPr id="4" name="Slide Number Placeholder 3"/>
          <p:cNvSpPr>
            <a:spLocks noGrp="1"/>
          </p:cNvSpPr>
          <p:nvPr>
            <p:ph type="sldNum" sz="quarter" idx="5"/>
          </p:nvPr>
        </p:nvSpPr>
        <p:spPr/>
        <p:txBody>
          <a:bodyPr/>
          <a:lstStyle/>
          <a:p>
            <a:fld id="{6D3A21A5-E7C6-4BB3-87DD-F7575CA7D36A}" type="slidenum">
              <a:rPr lang="en-US" smtClean="0"/>
              <a:t>9</a:t>
            </a:fld>
            <a:endParaRPr lang="en-US"/>
          </a:p>
        </p:txBody>
      </p:sp>
    </p:spTree>
    <p:extLst>
      <p:ext uri="{BB962C8B-B14F-4D97-AF65-F5344CB8AC3E}">
        <p14:creationId xmlns:p14="http://schemas.microsoft.com/office/powerpoint/2010/main" val="26272021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EC34E-28F8-7A54-BC6C-9B82CF195A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27E69A9-C906-573F-CA83-A6C54673A8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B103F56-FDA0-59FE-B765-1815FEBB7893}"/>
              </a:ext>
            </a:extLst>
          </p:cNvPr>
          <p:cNvSpPr>
            <a:spLocks noGrp="1"/>
          </p:cNvSpPr>
          <p:nvPr>
            <p:ph type="dt" sz="half" idx="10"/>
          </p:nvPr>
        </p:nvSpPr>
        <p:spPr/>
        <p:txBody>
          <a:bodyPr/>
          <a:lstStyle/>
          <a:p>
            <a:fld id="{EC89B071-9E7C-413F-AC92-27EDCC1E6814}" type="datetime1">
              <a:rPr lang="en-US" smtClean="0"/>
              <a:t>12/18/2023</a:t>
            </a:fld>
            <a:endParaRPr lang="en-US"/>
          </a:p>
        </p:txBody>
      </p:sp>
      <p:sp>
        <p:nvSpPr>
          <p:cNvPr id="5" name="Footer Placeholder 4">
            <a:extLst>
              <a:ext uri="{FF2B5EF4-FFF2-40B4-BE49-F238E27FC236}">
                <a16:creationId xmlns:a16="http://schemas.microsoft.com/office/drawing/2014/main" id="{31574401-B922-7CDC-CEA4-C593924828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F10D12-AF19-01BB-816A-9885AC981B7B}"/>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9970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592CF3-661F-6DB1-A40B-9B1D81AD0CE5}"/>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C179A99-80A4-CDB4-5724-32503B7786CD}"/>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FC47B23-495C-3716-6D51-A3026EA97EB6}"/>
              </a:ext>
            </a:extLst>
          </p:cNvPr>
          <p:cNvSpPr>
            <a:spLocks noGrp="1"/>
          </p:cNvSpPr>
          <p:nvPr>
            <p:ph type="dt" sz="half" idx="10"/>
          </p:nvPr>
        </p:nvSpPr>
        <p:spPr/>
        <p:txBody>
          <a:bodyPr/>
          <a:lstStyle/>
          <a:p>
            <a:fld id="{87DD45F9-54C7-48A4-8C0D-3FF2095C00E4}" type="datetime1">
              <a:rPr lang="en-US" smtClean="0"/>
              <a:t>12/18/2023</a:t>
            </a:fld>
            <a:endParaRPr lang="en-US"/>
          </a:p>
        </p:txBody>
      </p:sp>
      <p:sp>
        <p:nvSpPr>
          <p:cNvPr id="5" name="Footer Placeholder 4">
            <a:extLst>
              <a:ext uri="{FF2B5EF4-FFF2-40B4-BE49-F238E27FC236}">
                <a16:creationId xmlns:a16="http://schemas.microsoft.com/office/drawing/2014/main" id="{C5072A39-AE48-A806-C4E6-97034E121A9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46AB75F-24E6-A8D2-6767-4E1754CF490F}"/>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021766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FF13B28-AF77-514D-5EAE-5D7303A0CC75}"/>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E0A75C50-D4AE-7DEB-D09B-F9E78F78A5D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650E944-9121-8725-6B61-C93CC0537FD3}"/>
              </a:ext>
            </a:extLst>
          </p:cNvPr>
          <p:cNvSpPr>
            <a:spLocks noGrp="1"/>
          </p:cNvSpPr>
          <p:nvPr>
            <p:ph type="dt" sz="half" idx="10"/>
          </p:nvPr>
        </p:nvSpPr>
        <p:spPr/>
        <p:txBody>
          <a:bodyPr/>
          <a:lstStyle/>
          <a:p>
            <a:fld id="{C9345F96-2728-4E3F-BCA2-578E706644C9}" type="datetime1">
              <a:rPr lang="en-US" smtClean="0"/>
              <a:t>12/18/2023</a:t>
            </a:fld>
            <a:endParaRPr lang="en-US"/>
          </a:p>
        </p:txBody>
      </p:sp>
      <p:sp>
        <p:nvSpPr>
          <p:cNvPr id="5" name="Footer Placeholder 4">
            <a:extLst>
              <a:ext uri="{FF2B5EF4-FFF2-40B4-BE49-F238E27FC236}">
                <a16:creationId xmlns:a16="http://schemas.microsoft.com/office/drawing/2014/main" id="{983142B3-403E-3229-EE77-AD843AF93D9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89521F6-1212-9077-2CA2-ED2AF4585A61}"/>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81304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0F5E31-0DE4-7E57-C52C-1D8F7A17F0E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C78EACC-C580-2123-A2CF-B2200E33527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DA7045B-609B-759D-7B40-D1D339119F2F}"/>
              </a:ext>
            </a:extLst>
          </p:cNvPr>
          <p:cNvSpPr>
            <a:spLocks noGrp="1"/>
          </p:cNvSpPr>
          <p:nvPr>
            <p:ph type="dt" sz="half" idx="10"/>
          </p:nvPr>
        </p:nvSpPr>
        <p:spPr/>
        <p:txBody>
          <a:bodyPr/>
          <a:lstStyle/>
          <a:p>
            <a:fld id="{A2E23263-5068-4DB6-A14C-D8E8440C0CBD}" type="datetime1">
              <a:rPr lang="en-US" smtClean="0"/>
              <a:t>12/18/2023</a:t>
            </a:fld>
            <a:endParaRPr lang="en-US"/>
          </a:p>
        </p:txBody>
      </p:sp>
      <p:sp>
        <p:nvSpPr>
          <p:cNvPr id="5" name="Footer Placeholder 4">
            <a:extLst>
              <a:ext uri="{FF2B5EF4-FFF2-40B4-BE49-F238E27FC236}">
                <a16:creationId xmlns:a16="http://schemas.microsoft.com/office/drawing/2014/main" id="{75B9B7E1-FD34-2001-0CE1-F1D6FEB073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AD1FD45-3671-86A0-866C-BF61B5B83C2A}"/>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7333349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843D12-D8CA-A684-B301-970D89258FB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701CC63-A942-4F2D-5F24-9BAC69B10A3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72F6B771-38B8-990D-8E04-FBB105A7E58F}"/>
              </a:ext>
            </a:extLst>
          </p:cNvPr>
          <p:cNvSpPr>
            <a:spLocks noGrp="1"/>
          </p:cNvSpPr>
          <p:nvPr>
            <p:ph type="dt" sz="half" idx="10"/>
          </p:nvPr>
        </p:nvSpPr>
        <p:spPr/>
        <p:txBody>
          <a:bodyPr/>
          <a:lstStyle/>
          <a:p>
            <a:fld id="{18BDC2CB-74A3-4A0D-A3CD-E6FDA92A9E13}" type="datetime1">
              <a:rPr lang="en-US" smtClean="0"/>
              <a:t>12/18/2023</a:t>
            </a:fld>
            <a:endParaRPr lang="en-US"/>
          </a:p>
        </p:txBody>
      </p:sp>
      <p:sp>
        <p:nvSpPr>
          <p:cNvPr id="5" name="Footer Placeholder 4">
            <a:extLst>
              <a:ext uri="{FF2B5EF4-FFF2-40B4-BE49-F238E27FC236}">
                <a16:creationId xmlns:a16="http://schemas.microsoft.com/office/drawing/2014/main" id="{49295E44-AF7F-557F-D00E-75C75CF2CA5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0A86305-1314-3B77-F741-F285FB2D02A3}"/>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10677643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8316BC-E988-8AB0-E79A-68A7A88456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2BAE80E-B168-F899-35EE-D07BEC0138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E6E100C-B34C-5857-EEE1-6E3F88AD1203}"/>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3D5DB35-56D9-033B-705B-D7716197A2F4}"/>
              </a:ext>
            </a:extLst>
          </p:cNvPr>
          <p:cNvSpPr>
            <a:spLocks noGrp="1"/>
          </p:cNvSpPr>
          <p:nvPr>
            <p:ph type="dt" sz="half" idx="10"/>
          </p:nvPr>
        </p:nvSpPr>
        <p:spPr/>
        <p:txBody>
          <a:bodyPr/>
          <a:lstStyle/>
          <a:p>
            <a:fld id="{0919BBA3-ECED-4BB3-ACC0-882CF9AEB702}" type="datetime1">
              <a:rPr lang="en-US" smtClean="0"/>
              <a:t>12/18/2023</a:t>
            </a:fld>
            <a:endParaRPr lang="en-US"/>
          </a:p>
        </p:txBody>
      </p:sp>
      <p:sp>
        <p:nvSpPr>
          <p:cNvPr id="6" name="Footer Placeholder 5">
            <a:extLst>
              <a:ext uri="{FF2B5EF4-FFF2-40B4-BE49-F238E27FC236}">
                <a16:creationId xmlns:a16="http://schemas.microsoft.com/office/drawing/2014/main" id="{B2EDE9E2-CE4B-F25F-EF5F-69DA3C8FEC7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37F7CBF4-3F0C-6A55-4705-37C37C46345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3933241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1C0953-6FEF-A306-F410-2856316FA77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1D1DF4A-6205-ECF2-0714-F5822C62975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093401C-0188-3EFD-7238-93FEFA919E8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14CD5A1E-7521-DC3B-FC7A-711C0E0320E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D516660-F6ED-AA5F-0A25-1BE583FCB0F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350B381-66C1-1FF4-FB9E-0C7EC2E32A4C}"/>
              </a:ext>
            </a:extLst>
          </p:cNvPr>
          <p:cNvSpPr>
            <a:spLocks noGrp="1"/>
          </p:cNvSpPr>
          <p:nvPr>
            <p:ph type="dt" sz="half" idx="10"/>
          </p:nvPr>
        </p:nvSpPr>
        <p:spPr/>
        <p:txBody>
          <a:bodyPr/>
          <a:lstStyle/>
          <a:p>
            <a:fld id="{83F37839-BB6D-4F16-9978-D3F4D02624CA}" type="datetime1">
              <a:rPr lang="en-US" smtClean="0"/>
              <a:t>12/18/2023</a:t>
            </a:fld>
            <a:endParaRPr lang="en-US"/>
          </a:p>
        </p:txBody>
      </p:sp>
      <p:sp>
        <p:nvSpPr>
          <p:cNvPr id="8" name="Footer Placeholder 7">
            <a:extLst>
              <a:ext uri="{FF2B5EF4-FFF2-40B4-BE49-F238E27FC236}">
                <a16:creationId xmlns:a16="http://schemas.microsoft.com/office/drawing/2014/main" id="{94186FC2-AFB7-5169-DD37-41F9F006807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1C7AF4D-FFB0-1C54-8CD0-CEB8025820ED}"/>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620445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9E160A-50B8-6163-0499-3AFF71E43FE7}"/>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8CF8456-F4D7-2AB8-103E-00A2C54F46E6}"/>
              </a:ext>
            </a:extLst>
          </p:cNvPr>
          <p:cNvSpPr>
            <a:spLocks noGrp="1"/>
          </p:cNvSpPr>
          <p:nvPr>
            <p:ph type="dt" sz="half" idx="10"/>
          </p:nvPr>
        </p:nvSpPr>
        <p:spPr/>
        <p:txBody>
          <a:bodyPr/>
          <a:lstStyle/>
          <a:p>
            <a:fld id="{E16FCEF5-CE18-42E0-AD0D-0B21E7D245DF}" type="datetime1">
              <a:rPr lang="en-US" smtClean="0"/>
              <a:t>12/18/2023</a:t>
            </a:fld>
            <a:endParaRPr lang="en-US"/>
          </a:p>
        </p:txBody>
      </p:sp>
      <p:sp>
        <p:nvSpPr>
          <p:cNvPr id="4" name="Footer Placeholder 3">
            <a:extLst>
              <a:ext uri="{FF2B5EF4-FFF2-40B4-BE49-F238E27FC236}">
                <a16:creationId xmlns:a16="http://schemas.microsoft.com/office/drawing/2014/main" id="{C5FBF14F-AEF6-BD5B-0DC7-17AACCC595D4}"/>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F7E17E8-5C40-03FD-CE15-8509679D8FB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7871841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ECD61D62-1574-DE2B-6FD6-6804F5AD588A}"/>
              </a:ext>
            </a:extLst>
          </p:cNvPr>
          <p:cNvSpPr>
            <a:spLocks noGrp="1"/>
          </p:cNvSpPr>
          <p:nvPr>
            <p:ph type="dt" sz="half" idx="10"/>
          </p:nvPr>
        </p:nvSpPr>
        <p:spPr/>
        <p:txBody>
          <a:bodyPr/>
          <a:lstStyle/>
          <a:p>
            <a:fld id="{82D17A32-0A57-481C-97DF-6CA6D43080ED}" type="datetime1">
              <a:rPr lang="en-US" smtClean="0"/>
              <a:t>12/18/2023</a:t>
            </a:fld>
            <a:endParaRPr lang="en-US"/>
          </a:p>
        </p:txBody>
      </p:sp>
      <p:sp>
        <p:nvSpPr>
          <p:cNvPr id="3" name="Footer Placeholder 2">
            <a:extLst>
              <a:ext uri="{FF2B5EF4-FFF2-40B4-BE49-F238E27FC236}">
                <a16:creationId xmlns:a16="http://schemas.microsoft.com/office/drawing/2014/main" id="{0B24366F-E346-EA13-84BC-486AD4B9CED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62198FDE-7525-D248-71A8-B13140A28388}"/>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0230882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842775-BC58-1ADA-F447-3A23C95EF77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3C5BE5C-2743-9C29-8128-139981AA1F9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C21C5D66-3930-D511-DDDD-C1D2AC3C9D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9B2FA18-CB57-5486-4FE9-FE89B4AFE318}"/>
              </a:ext>
            </a:extLst>
          </p:cNvPr>
          <p:cNvSpPr>
            <a:spLocks noGrp="1"/>
          </p:cNvSpPr>
          <p:nvPr>
            <p:ph type="dt" sz="half" idx="10"/>
          </p:nvPr>
        </p:nvSpPr>
        <p:spPr/>
        <p:txBody>
          <a:bodyPr/>
          <a:lstStyle/>
          <a:p>
            <a:fld id="{6B1CA8EF-9C01-42E5-A04F-61BD6C577F14}" type="datetime1">
              <a:rPr lang="en-US" smtClean="0"/>
              <a:t>12/18/2023</a:t>
            </a:fld>
            <a:endParaRPr lang="en-US"/>
          </a:p>
        </p:txBody>
      </p:sp>
      <p:sp>
        <p:nvSpPr>
          <p:cNvPr id="6" name="Footer Placeholder 5">
            <a:extLst>
              <a:ext uri="{FF2B5EF4-FFF2-40B4-BE49-F238E27FC236}">
                <a16:creationId xmlns:a16="http://schemas.microsoft.com/office/drawing/2014/main" id="{074F8C18-4B61-BAF4-7B99-CB14D7CB81D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BCAE149-CE25-AA0F-B6DC-C00490A06316}"/>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245361591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8C4336-DD49-59A9-0DBF-56157E51B13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75C1235-4B8B-9EA5-9398-A88D3B3E6B9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77CC6AB-EA23-1A7A-E3F1-1403D905BCD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40FDA7D-1063-7821-4F2F-6DCB6BDD9E76}"/>
              </a:ext>
            </a:extLst>
          </p:cNvPr>
          <p:cNvSpPr>
            <a:spLocks noGrp="1"/>
          </p:cNvSpPr>
          <p:nvPr>
            <p:ph type="dt" sz="half" idx="10"/>
          </p:nvPr>
        </p:nvSpPr>
        <p:spPr/>
        <p:txBody>
          <a:bodyPr/>
          <a:lstStyle/>
          <a:p>
            <a:fld id="{EC25E3FC-6C6E-4C75-BC3F-B546FA782863}" type="datetime1">
              <a:rPr lang="en-US" smtClean="0"/>
              <a:t>12/18/2023</a:t>
            </a:fld>
            <a:endParaRPr lang="en-US"/>
          </a:p>
        </p:txBody>
      </p:sp>
      <p:sp>
        <p:nvSpPr>
          <p:cNvPr id="6" name="Footer Placeholder 5">
            <a:extLst>
              <a:ext uri="{FF2B5EF4-FFF2-40B4-BE49-F238E27FC236}">
                <a16:creationId xmlns:a16="http://schemas.microsoft.com/office/drawing/2014/main" id="{46024418-FB15-07CF-55C7-6BFE012288BA}"/>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5D06A7E-2960-508E-BFE2-DE6A2C3C8762}"/>
              </a:ext>
            </a:extLst>
          </p:cNvPr>
          <p:cNvSpPr>
            <a:spLocks noGrp="1"/>
          </p:cNvSpPr>
          <p:nvPr>
            <p:ph type="sldNum" sz="quarter" idx="12"/>
          </p:nvPr>
        </p:nvSpPr>
        <p:spPr/>
        <p:txBody>
          <a:bodyPr/>
          <a:lstStyle/>
          <a:p>
            <a:fld id="{0D59DE6E-E67B-554D-833B-2860A22AC882}" type="slidenum">
              <a:rPr lang="en-US" smtClean="0"/>
              <a:t>‹#›</a:t>
            </a:fld>
            <a:endParaRPr lang="en-US"/>
          </a:p>
        </p:txBody>
      </p:sp>
    </p:spTree>
    <p:extLst>
      <p:ext uri="{BB962C8B-B14F-4D97-AF65-F5344CB8AC3E}">
        <p14:creationId xmlns:p14="http://schemas.microsoft.com/office/powerpoint/2010/main" val="31811854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77C880B8-0774-542C-7617-FB002581CDA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1A65D81D-6F9E-E034-AE70-EA9105C4C5F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E128F6-63F4-289E-BDC4-49AB73323E3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27D85F-AC36-46A5-B693-25AD5E54B702}" type="datetime1">
              <a:rPr lang="en-US" smtClean="0"/>
              <a:t>12/18/2023</a:t>
            </a:fld>
            <a:endParaRPr lang="en-US"/>
          </a:p>
        </p:txBody>
      </p:sp>
      <p:sp>
        <p:nvSpPr>
          <p:cNvPr id="5" name="Footer Placeholder 4">
            <a:extLst>
              <a:ext uri="{FF2B5EF4-FFF2-40B4-BE49-F238E27FC236}">
                <a16:creationId xmlns:a16="http://schemas.microsoft.com/office/drawing/2014/main" id="{92D69D11-4A73-40EE-8D02-62FCDBE319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BF230F8-AAFB-692E-5CC4-CDCD2ABFCA0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D59DE6E-E67B-554D-833B-2860A22AC882}" type="slidenum">
              <a:rPr lang="en-US" smtClean="0"/>
              <a:t>‹#›</a:t>
            </a:fld>
            <a:endParaRPr lang="en-US"/>
          </a:p>
        </p:txBody>
      </p:sp>
    </p:spTree>
    <p:extLst>
      <p:ext uri="{BB962C8B-B14F-4D97-AF65-F5344CB8AC3E}">
        <p14:creationId xmlns:p14="http://schemas.microsoft.com/office/powerpoint/2010/main" val="663004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hyperlink" Target="https://www.shoreline.edu/title-ix/" TargetMode="External"/><Relationship Id="rId4" Type="http://schemas.openxmlformats.org/officeDocument/2006/relationships/hyperlink" Target="mailto:titleixcoordinator@shoreline.edu"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hyperlink" Target="https://www.shoreline.edu/care-team" TargetMode="External"/><Relationship Id="rId5" Type="http://schemas.openxmlformats.org/officeDocument/2006/relationships/hyperlink" Target="mailto:scchr@shoreline.edu" TargetMode="External"/><Relationship Id="rId4" Type="http://schemas.openxmlformats.org/officeDocument/2006/relationships/hyperlink" Target="mailto:titleIX@shoreline.edu"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hyperlink" Target="https://educationnorthwest.org/sites/default/files/resources/trauma-informed-practices-postsecondary-508.pdf" TargetMode="Externa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5.svg"/><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2" name="Title 3">
            <a:extLst>
              <a:ext uri="{FF2B5EF4-FFF2-40B4-BE49-F238E27FC236}">
                <a16:creationId xmlns:a16="http://schemas.microsoft.com/office/drawing/2014/main" id="{859E097B-2415-0FAC-396A-241C77F07D28}"/>
              </a:ext>
            </a:extLst>
          </p:cNvPr>
          <p:cNvSpPr txBox="1">
            <a:spLocks/>
          </p:cNvSpPr>
          <p:nvPr/>
        </p:nvSpPr>
        <p:spPr>
          <a:xfrm>
            <a:off x="881269" y="1692770"/>
            <a:ext cx="4147931" cy="3033119"/>
          </a:xfrm>
          <a:prstGeom prst="rect">
            <a:avLst/>
          </a:prstGeom>
          <a:solidFill>
            <a:srgbClr val="00685E">
              <a:alpha val="81625"/>
            </a:srgbClr>
          </a:solidFill>
        </p:spPr>
        <p:txBody>
          <a:bodyPr vert="horz" lIns="5486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4000" b="1" spc="300" dirty="0">
                <a:solidFill>
                  <a:schemeClr val="bg1"/>
                </a:solidFill>
                <a:latin typeface="Franklin Gothic Demi"/>
              </a:rPr>
              <a:t>Title IX Refresher</a:t>
            </a:r>
          </a:p>
          <a:p>
            <a:endParaRPr lang="en-US" sz="1200" b="1" spc="300" dirty="0">
              <a:solidFill>
                <a:schemeClr val="bg1"/>
              </a:solidFill>
              <a:latin typeface="Franklin Gothic Demi"/>
            </a:endParaRPr>
          </a:p>
          <a:p>
            <a:r>
              <a:rPr lang="en-US" sz="2000" b="1" spc="300" dirty="0">
                <a:solidFill>
                  <a:schemeClr val="bg1"/>
                </a:solidFill>
                <a:latin typeface="Franklin Gothic Demi"/>
              </a:rPr>
              <a:t>Admin Team &amp; Classified Managers Meeting </a:t>
            </a:r>
          </a:p>
          <a:p>
            <a:endParaRPr lang="en-US" sz="1200" b="1" spc="300" dirty="0">
              <a:solidFill>
                <a:schemeClr val="bg1"/>
              </a:solidFill>
              <a:latin typeface="Franklin Gothic Demi"/>
            </a:endParaRPr>
          </a:p>
          <a:p>
            <a:r>
              <a:rPr lang="en-US" sz="2000" b="1" spc="300" dirty="0">
                <a:solidFill>
                  <a:schemeClr val="bg1"/>
                </a:solidFill>
                <a:latin typeface="Franklin Gothic Demi"/>
              </a:rPr>
              <a:t>December 18, 2023</a:t>
            </a:r>
          </a:p>
        </p:txBody>
      </p:sp>
      <p:pic>
        <p:nvPicPr>
          <p:cNvPr id="7" name="Picture 6" descr="A picture containing logo&#10;&#10;Description automatically generated">
            <a:extLst>
              <a:ext uri="{FF2B5EF4-FFF2-40B4-BE49-F238E27FC236}">
                <a16:creationId xmlns:a16="http://schemas.microsoft.com/office/drawing/2014/main" id="{E09D0CE5-43C5-F20A-107E-1F93A26E0B81}"/>
              </a:ext>
            </a:extLst>
          </p:cNvPr>
          <p:cNvPicPr>
            <a:picLocks noChangeAspect="1"/>
          </p:cNvPicPr>
          <p:nvPr/>
        </p:nvPicPr>
        <p:blipFill>
          <a:blip r:embed="rId4"/>
          <a:stretch>
            <a:fillRect/>
          </a:stretch>
        </p:blipFill>
        <p:spPr>
          <a:xfrm>
            <a:off x="10433957" y="5766382"/>
            <a:ext cx="1466306" cy="869367"/>
          </a:xfrm>
          <a:prstGeom prst="rect">
            <a:avLst/>
          </a:prstGeom>
        </p:spPr>
      </p:pic>
      <p:sp>
        <p:nvSpPr>
          <p:cNvPr id="4" name="Rectangle 3">
            <a:extLst>
              <a:ext uri="{FF2B5EF4-FFF2-40B4-BE49-F238E27FC236}">
                <a16:creationId xmlns:a16="http://schemas.microsoft.com/office/drawing/2014/main" id="{1FDB1E4E-FB09-C311-668F-60FE2295C073}"/>
              </a:ext>
            </a:extLst>
          </p:cNvPr>
          <p:cNvSpPr/>
          <p:nvPr/>
        </p:nvSpPr>
        <p:spPr>
          <a:xfrm>
            <a:off x="881269" y="4529276"/>
            <a:ext cx="4147931" cy="811758"/>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59E3F745-0733-3E8B-BDF2-B399AE5558A0}"/>
              </a:ext>
            </a:extLst>
          </p:cNvPr>
          <p:cNvSpPr txBox="1"/>
          <p:nvPr/>
        </p:nvSpPr>
        <p:spPr>
          <a:xfrm>
            <a:off x="878267" y="4581212"/>
            <a:ext cx="3998533" cy="707886"/>
          </a:xfrm>
          <a:prstGeom prst="rect">
            <a:avLst/>
          </a:prstGeom>
          <a:noFill/>
        </p:spPr>
        <p:txBody>
          <a:bodyPr wrap="square" rtlCol="0">
            <a:spAutoFit/>
          </a:bodyPr>
          <a:lstStyle/>
          <a:p>
            <a:r>
              <a:rPr lang="en-US" sz="2000" b="1" dirty="0">
                <a:solidFill>
                  <a:srgbClr val="00685E"/>
                </a:solidFill>
                <a:latin typeface="Franklin Gothic Book" panose="020B0503020102020204" pitchFamily="34" charset="0"/>
              </a:rPr>
              <a:t>Tricia Lovely (she/her)</a:t>
            </a:r>
          </a:p>
          <a:p>
            <a:r>
              <a:rPr lang="en-US" sz="2000" i="1" dirty="0">
                <a:solidFill>
                  <a:srgbClr val="00685E"/>
                </a:solidFill>
                <a:latin typeface="Franklin Gothic Book" panose="020B0503020102020204" pitchFamily="34" charset="0"/>
              </a:rPr>
              <a:t>Title IX/EEO Coordinator</a:t>
            </a:r>
          </a:p>
        </p:txBody>
      </p:sp>
    </p:spTree>
    <p:extLst>
      <p:ext uri="{BB962C8B-B14F-4D97-AF65-F5344CB8AC3E}">
        <p14:creationId xmlns:p14="http://schemas.microsoft.com/office/powerpoint/2010/main" val="5289399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25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Title IX?</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285554"/>
            <a:ext cx="7498690" cy="4801314"/>
          </a:xfrm>
          <a:prstGeom prst="rect">
            <a:avLst/>
          </a:prstGeom>
          <a:noFill/>
        </p:spPr>
        <p:txBody>
          <a:bodyPr wrap="square" rtlCol="0">
            <a:spAutoFit/>
          </a:bodyPr>
          <a:lstStyle/>
          <a:p>
            <a:pPr marL="0" indent="0">
              <a:buNone/>
            </a:pPr>
            <a:r>
              <a:rPr lang="en-US" sz="2800" dirty="0">
                <a:solidFill>
                  <a:srgbClr val="00685E"/>
                </a:solidFill>
                <a:latin typeface="Franklin Gothic Book" panose="020B0503020102020204" pitchFamily="34" charset="0"/>
              </a:rPr>
              <a:t>Title IX is a Federal Law that prohibits gender discrimination in all education programs or activities that receive federal funding.</a:t>
            </a:r>
          </a:p>
          <a:p>
            <a:pPr marL="0" indent="0">
              <a:buNone/>
            </a:pPr>
            <a:endParaRPr lang="en-US" sz="800" i="1" dirty="0">
              <a:solidFill>
                <a:srgbClr val="00685E"/>
              </a:solidFill>
              <a:latin typeface="Franklin Gothic Book" panose="020B0503020102020204" pitchFamily="34" charset="0"/>
            </a:endParaRPr>
          </a:p>
          <a:p>
            <a:pPr lvl="1"/>
            <a:r>
              <a:rPr lang="en-US" sz="2800" i="1" dirty="0">
                <a:solidFill>
                  <a:srgbClr val="00685E"/>
                </a:solidFill>
                <a:latin typeface="Franklin Gothic Book" panose="020B0503020102020204" pitchFamily="34" charset="0"/>
              </a:rPr>
              <a:t>“No person in the United States shall, on the basis of sex, be excluded from participation in, be denied the benefits of, or be subjected to discrimination under any education program or activity receiving federal financial assistance.”</a:t>
            </a:r>
            <a:br>
              <a:rPr lang="en-US" sz="2800" i="1" dirty="0">
                <a:solidFill>
                  <a:srgbClr val="00685E"/>
                </a:solidFill>
                <a:latin typeface="Franklin Gothic Book" panose="020B0503020102020204" pitchFamily="34" charset="0"/>
              </a:rPr>
            </a:br>
            <a:r>
              <a:rPr lang="en-US" sz="2800" i="1" dirty="0">
                <a:solidFill>
                  <a:srgbClr val="00685E"/>
                </a:solidFill>
                <a:latin typeface="Franklin Gothic Book" panose="020B0503020102020204" pitchFamily="34" charset="0"/>
              </a:rPr>
              <a:t>		</a:t>
            </a: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3366946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Gender Discrimination?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738991" y="1285554"/>
            <a:ext cx="7498690" cy="4801314"/>
          </a:xfrm>
          <a:prstGeom prst="rect">
            <a:avLst/>
          </a:prstGeom>
          <a:noFill/>
        </p:spPr>
        <p:txBody>
          <a:bodyPr wrap="square" rtlCol="0">
            <a:spAutoFit/>
          </a:bodyPr>
          <a:lstStyle/>
          <a:p>
            <a:pPr marL="0" indent="0">
              <a:buNone/>
            </a:pPr>
            <a:r>
              <a:rPr lang="en-US" sz="2800" dirty="0">
                <a:solidFill>
                  <a:srgbClr val="00685E"/>
                </a:solidFill>
                <a:latin typeface="Franklin Gothic Book" panose="020B0503020102020204" pitchFamily="34" charset="0"/>
              </a:rPr>
              <a:t>Unfavorable treatment of a person based on </a:t>
            </a:r>
          </a:p>
          <a:p>
            <a:pPr marL="0" indent="0">
              <a:buNone/>
            </a:pPr>
            <a:endParaRPr lang="en-US" sz="800" dirty="0">
              <a:solidFill>
                <a:srgbClr val="00685E"/>
              </a:solidFill>
              <a:latin typeface="Franklin Gothic Book" panose="020B0503020102020204" pitchFamily="34" charset="0"/>
            </a:endParaRPr>
          </a:p>
          <a:p>
            <a:pPr marL="742950" lvl="1" indent="-285750">
              <a:buFont typeface="Arial" panose="020B0604020202020204" pitchFamily="34" charset="0"/>
              <a:buChar char="•"/>
            </a:pPr>
            <a:r>
              <a:rPr lang="en-US" sz="2800" b="1" dirty="0">
                <a:solidFill>
                  <a:srgbClr val="00685E"/>
                </a:solidFill>
                <a:latin typeface="Franklin Gothic Book" panose="020B0503020102020204" pitchFamily="34" charset="0"/>
              </a:rPr>
              <a:t>Sex </a:t>
            </a:r>
            <a:r>
              <a:rPr lang="en-US" sz="2800" dirty="0">
                <a:solidFill>
                  <a:srgbClr val="00685E"/>
                </a:solidFill>
                <a:latin typeface="Franklin Gothic Book" panose="020B0503020102020204" pitchFamily="34" charset="0"/>
              </a:rPr>
              <a:t>– Refers to a person's biological status and is typically assigned at birth, usually based on external anatomy</a:t>
            </a:r>
          </a:p>
          <a:p>
            <a:pPr marL="742950" lvl="1" indent="-285750">
              <a:buFont typeface="Arial" panose="020B0604020202020204" pitchFamily="34" charset="0"/>
              <a:buChar char="•"/>
            </a:pPr>
            <a:r>
              <a:rPr lang="en-US" sz="2800" b="1" dirty="0">
                <a:solidFill>
                  <a:srgbClr val="00685E"/>
                </a:solidFill>
                <a:latin typeface="Franklin Gothic Book" panose="020B0503020102020204" pitchFamily="34" charset="0"/>
              </a:rPr>
              <a:t>Gender identity – </a:t>
            </a:r>
            <a:r>
              <a:rPr lang="en-US" sz="2800" dirty="0">
                <a:solidFill>
                  <a:srgbClr val="00685E"/>
                </a:solidFill>
                <a:latin typeface="Franklin Gothic Book" panose="020B0503020102020204" pitchFamily="34" charset="0"/>
              </a:rPr>
              <a:t>A person’s internal sense of gender</a:t>
            </a:r>
          </a:p>
          <a:p>
            <a:pPr marL="742950" lvl="1" indent="-285750">
              <a:buFont typeface="Arial" panose="020B0604020202020204" pitchFamily="34" charset="0"/>
              <a:buChar char="•"/>
            </a:pPr>
            <a:r>
              <a:rPr lang="en-US" sz="2800" b="1" dirty="0">
                <a:solidFill>
                  <a:srgbClr val="00685E"/>
                </a:solidFill>
                <a:latin typeface="Franklin Gothic Book" panose="020B0503020102020204" pitchFamily="34" charset="0"/>
              </a:rPr>
              <a:t>Gender expression </a:t>
            </a:r>
            <a:r>
              <a:rPr lang="en-US" sz="2800" dirty="0">
                <a:solidFill>
                  <a:srgbClr val="00685E"/>
                </a:solidFill>
                <a:latin typeface="Franklin Gothic Book" panose="020B0503020102020204" pitchFamily="34" charset="0"/>
              </a:rPr>
              <a:t>– How a person presents gender outwardly, through behavior, clothing, voice or other perceived characteristics.</a:t>
            </a:r>
          </a:p>
          <a:p>
            <a:pPr marL="0" indent="0">
              <a:buNone/>
            </a:pPr>
            <a:endParaRPr lang="en-US" sz="1800" i="1" dirty="0">
              <a:solidFill>
                <a:srgbClr val="00685E"/>
              </a:solidFill>
              <a:latin typeface="Franklin Gothic Book" panose="020B0503020102020204" pitchFamily="34" charset="0"/>
            </a:endParaRPr>
          </a:p>
        </p:txBody>
      </p:sp>
    </p:spTree>
    <p:extLst>
      <p:ext uri="{BB962C8B-B14F-4D97-AF65-F5344CB8AC3E}">
        <p14:creationId xmlns:p14="http://schemas.microsoft.com/office/powerpoint/2010/main" val="809383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Gender Discrimination? (cont’d)</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368258"/>
            <a:ext cx="7498690" cy="3939540"/>
          </a:xfrm>
          <a:prstGeom prst="rect">
            <a:avLst/>
          </a:prstGeom>
          <a:noFill/>
        </p:spPr>
        <p:txBody>
          <a:bodyPr wrap="square" rtlCol="0">
            <a:spAutoFit/>
          </a:bodyPr>
          <a:lstStyle/>
          <a:p>
            <a:pPr marL="0" indent="0">
              <a:buNone/>
            </a:pPr>
            <a:r>
              <a:rPr lang="en-US" sz="2800" dirty="0">
                <a:solidFill>
                  <a:srgbClr val="00685E"/>
                </a:solidFill>
                <a:latin typeface="Franklin Gothic Book" panose="020B0503020102020204" pitchFamily="34" charset="0"/>
              </a:rPr>
              <a:t>Unfavorable treatment of a person based on </a:t>
            </a:r>
          </a:p>
          <a:p>
            <a:pPr marL="0" indent="0">
              <a:buNone/>
            </a:pPr>
            <a:endParaRPr lang="en-US" sz="800" dirty="0">
              <a:solidFill>
                <a:srgbClr val="00685E"/>
              </a:solidFill>
              <a:latin typeface="Franklin Gothic Book" panose="020B0503020102020204" pitchFamily="34" charset="0"/>
            </a:endParaRPr>
          </a:p>
          <a:p>
            <a:pPr marL="742950" lvl="1" indent="-285750">
              <a:buFont typeface="Arial" panose="020B0604020202020204" pitchFamily="34" charset="0"/>
              <a:buChar char="•"/>
            </a:pPr>
            <a:r>
              <a:rPr lang="en-US" sz="2800" b="1" dirty="0">
                <a:solidFill>
                  <a:srgbClr val="00685E"/>
                </a:solidFill>
                <a:latin typeface="Franklin Gothic Book" panose="020B0503020102020204" pitchFamily="34" charset="0"/>
              </a:rPr>
              <a:t>Sexual orientation </a:t>
            </a:r>
            <a:r>
              <a:rPr lang="en-US" sz="2800" dirty="0">
                <a:solidFill>
                  <a:srgbClr val="00685E"/>
                </a:solidFill>
                <a:latin typeface="Franklin Gothic Book" panose="020B0503020102020204" pitchFamily="34" charset="0"/>
              </a:rPr>
              <a:t>– Refers to emotional, romantic and/or sexual attraction to 	other people. </a:t>
            </a:r>
          </a:p>
          <a:p>
            <a:pPr marL="742950" lvl="1" indent="-285750">
              <a:buFont typeface="Arial" panose="020B0604020202020204" pitchFamily="34" charset="0"/>
              <a:buChar char="•"/>
            </a:pPr>
            <a:r>
              <a:rPr lang="en-US" sz="2800" b="1" dirty="0">
                <a:solidFill>
                  <a:srgbClr val="00685E"/>
                </a:solidFill>
                <a:latin typeface="Franklin Gothic Book" panose="020B0503020102020204" pitchFamily="34" charset="0"/>
              </a:rPr>
              <a:t>Pregnancy status </a:t>
            </a:r>
            <a:r>
              <a:rPr lang="en-US" sz="2800" dirty="0">
                <a:solidFill>
                  <a:srgbClr val="00685E"/>
                </a:solidFill>
                <a:latin typeface="Franklin Gothic Book" panose="020B0503020102020204" pitchFamily="34" charset="0"/>
              </a:rPr>
              <a:t>- Refers to current, past or potential pregnancy, medical 	condition associated with pregnancy or childbirth</a:t>
            </a:r>
          </a:p>
          <a:p>
            <a:pPr marL="0" indent="0">
              <a:buNone/>
            </a:pPr>
            <a:endParaRPr lang="en-US" sz="1800" i="1" dirty="0">
              <a:solidFill>
                <a:srgbClr val="00685E"/>
              </a:solidFill>
              <a:latin typeface="Franklin Gothic Book" panose="020B0503020102020204" pitchFamily="34" charset="0"/>
            </a:endParaRPr>
          </a:p>
        </p:txBody>
      </p:sp>
    </p:spTree>
    <p:extLst>
      <p:ext uri="{BB962C8B-B14F-4D97-AF65-F5344CB8AC3E}">
        <p14:creationId xmlns:p14="http://schemas.microsoft.com/office/powerpoint/2010/main" val="39927116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Sexual Harassment?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812563" y="1285554"/>
            <a:ext cx="7498690" cy="3739485"/>
          </a:xfrm>
          <a:prstGeom prst="rect">
            <a:avLst/>
          </a:prstGeom>
          <a:noFill/>
        </p:spPr>
        <p:txBody>
          <a:bodyPr wrap="square" rtlCol="0">
            <a:spAutoFit/>
          </a:bodyPr>
          <a:lstStyle/>
          <a:p>
            <a:pPr marL="0" indent="0" algn="l">
              <a:spcBef>
                <a:spcPts val="600"/>
              </a:spcBef>
              <a:buNone/>
            </a:pPr>
            <a:r>
              <a:rPr lang="en-US" sz="2800" dirty="0">
                <a:solidFill>
                  <a:srgbClr val="00685E"/>
                </a:solidFill>
                <a:latin typeface="Franklin Gothic Book" charset="0"/>
                <a:ea typeface="Franklin Gothic Book" charset="0"/>
                <a:cs typeface="Franklin Gothic Book" charset="0"/>
              </a:rPr>
              <a:t>Under the law, sexual harassment is a form of gender discrimination that includes:</a:t>
            </a:r>
          </a:p>
          <a:p>
            <a:pPr marL="0" indent="0" algn="l">
              <a:spcBef>
                <a:spcPts val="600"/>
              </a:spcBef>
              <a:buNone/>
            </a:pPr>
            <a:endParaRPr lang="en-US" sz="800" dirty="0">
              <a:solidFill>
                <a:srgbClr val="00685E"/>
              </a:solidFill>
              <a:latin typeface="Franklin Gothic Book" charset="0"/>
              <a:ea typeface="Franklin Gothic Book" charset="0"/>
              <a:cs typeface="Franklin Gothic Book" charset="0"/>
            </a:endParaRPr>
          </a:p>
          <a:p>
            <a:pPr marL="742950" lvl="1"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Behaviors that create a hostile environment</a:t>
            </a:r>
          </a:p>
          <a:p>
            <a:pPr marL="742950" lvl="1"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“Quid pro quo” harassment</a:t>
            </a:r>
          </a:p>
          <a:p>
            <a:pPr marL="742950" lvl="1"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Sexual assault</a:t>
            </a:r>
          </a:p>
          <a:p>
            <a:pPr marL="742950" lvl="1"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Domestic violence,</a:t>
            </a:r>
          </a:p>
          <a:p>
            <a:pPr marL="742950" lvl="1" indent="-28575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Intimate partner violence</a:t>
            </a:r>
          </a:p>
          <a:p>
            <a:pPr marL="742950" lvl="1" indent="-285750">
              <a:buFont typeface="Arial" panose="020B0604020202020204" pitchFamily="34" charset="0"/>
              <a:buChar char="•"/>
            </a:pPr>
            <a:r>
              <a:rPr lang="en-US" sz="2800" dirty="0">
                <a:solidFill>
                  <a:srgbClr val="00685E"/>
                </a:solidFill>
                <a:latin typeface="Franklin Gothic Book" charset="0"/>
              </a:rPr>
              <a:t>Gender-based stalking</a:t>
            </a:r>
            <a:endParaRPr lang="en-US" sz="2800" dirty="0"/>
          </a:p>
        </p:txBody>
      </p:sp>
    </p:spTree>
    <p:extLst>
      <p:ext uri="{BB962C8B-B14F-4D97-AF65-F5344CB8AC3E}">
        <p14:creationId xmlns:p14="http://schemas.microsoft.com/office/powerpoint/2010/main" val="3709719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does Title IX require?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285554"/>
            <a:ext cx="7498690" cy="5386090"/>
          </a:xfrm>
          <a:prstGeom prst="rect">
            <a:avLst/>
          </a:prstGeom>
          <a:noFill/>
        </p:spPr>
        <p:txBody>
          <a:bodyPr wrap="square" rtlCol="0">
            <a:spAutoFit/>
          </a:bodyPr>
          <a:lstStyle/>
          <a:p>
            <a:pPr algn="l">
              <a:spcBef>
                <a:spcPts val="600"/>
              </a:spcBef>
            </a:pPr>
            <a:r>
              <a:rPr lang="en-US" sz="2800" dirty="0">
                <a:solidFill>
                  <a:srgbClr val="00685E"/>
                </a:solidFill>
                <a:latin typeface="Franklin Gothic Book" charset="0"/>
                <a:ea typeface="Franklin Gothic Book" charset="0"/>
                <a:cs typeface="Franklin Gothic Book" charset="0"/>
              </a:rPr>
              <a:t>Requires schools to:</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Respond promptly and effectively when noticed of a possible Title IX violation </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Provide supportive measures to all parties</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Investigate the claim</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Ensure due process and fair treatment of all parties in our response </a:t>
            </a:r>
            <a:endParaRPr lang="en-US" sz="2800" i="1" dirty="0">
              <a:solidFill>
                <a:srgbClr val="00685E"/>
              </a:solidFill>
              <a:latin typeface="Franklin Gothic Book" charset="0"/>
              <a:ea typeface="Franklin Gothic Book" charset="0"/>
              <a:cs typeface="Franklin Gothic Book" charset="0"/>
            </a:endParaRP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Restore access to education through remedial measures</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Protect all parties from retaliation</a:t>
            </a:r>
          </a:p>
          <a:p>
            <a:pPr marL="457200" indent="-457200" algn="l">
              <a:spcBef>
                <a:spcPts val="600"/>
              </a:spcBef>
              <a:buFont typeface="Arial" panose="020B0604020202020204" pitchFamily="34" charset="0"/>
              <a:buChar char="•"/>
            </a:pPr>
            <a:endParaRPr lang="en-US" sz="1800" dirty="0">
              <a:solidFill>
                <a:srgbClr val="00685E"/>
              </a:solidFill>
              <a:latin typeface="Franklin Gothic Book" panose="020B0503020102020204" pitchFamily="34" charset="0"/>
              <a:ea typeface="Franklin Gothic Medium" charset="0"/>
              <a:cs typeface="Calibri" panose="020F0502020204030204" pitchFamily="34"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6788430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Some things to know…</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454423" y="1376614"/>
            <a:ext cx="7498690" cy="4832092"/>
          </a:xfrm>
          <a:prstGeom prst="rect">
            <a:avLst/>
          </a:prstGeom>
          <a:noFill/>
        </p:spPr>
        <p:txBody>
          <a:bodyPr wrap="square" rtlCol="0">
            <a:spAutoFit/>
          </a:bodyPr>
          <a:lstStyle/>
          <a:p>
            <a:pPr marL="457200" indent="-457200" algn="l">
              <a:spcBef>
                <a:spcPts val="600"/>
              </a:spcBef>
              <a:buFont typeface="Arial" panose="020B0604020202020204" pitchFamily="34" charset="0"/>
              <a:buChar char="•"/>
            </a:pPr>
            <a:r>
              <a:rPr lang="en-US" sz="2800" dirty="0">
                <a:solidFill>
                  <a:srgbClr val="00685E"/>
                </a:solidFill>
                <a:latin typeface="Franklin Gothic Book" panose="020B0503020102020204" pitchFamily="34" charset="0"/>
                <a:ea typeface="Franklin Gothic Medium" charset="0"/>
                <a:cs typeface="Calibri" panose="020F0502020204030204" pitchFamily="34" charset="0"/>
              </a:rPr>
              <a:t>Title IX is a civil rights law, not a criminal law. It exists to protect students’ access to their education.</a:t>
            </a:r>
          </a:p>
          <a:p>
            <a:pPr marL="457200" indent="-457200" algn="l">
              <a:spcBef>
                <a:spcPts val="600"/>
              </a:spcBef>
              <a:buFont typeface="Arial" panose="020B0604020202020204" pitchFamily="34" charset="0"/>
              <a:buChar char="•"/>
            </a:pPr>
            <a:r>
              <a:rPr lang="en-US" sz="2800" dirty="0">
                <a:solidFill>
                  <a:srgbClr val="00685E"/>
                </a:solidFill>
                <a:latin typeface="Franklin Gothic Book" panose="020B0503020102020204" pitchFamily="34" charset="0"/>
                <a:ea typeface="Franklin Gothic Medium" charset="0"/>
                <a:cs typeface="Calibri" panose="020F0502020204030204" pitchFamily="34" charset="0"/>
              </a:rPr>
              <a:t>The Title IX grievance process is an internal administrative process, not a legal process</a:t>
            </a:r>
          </a:p>
          <a:p>
            <a:pPr marL="457200" indent="-457200" algn="l">
              <a:spcBef>
                <a:spcPts val="600"/>
              </a:spcBef>
              <a:buFont typeface="Arial" panose="020B0604020202020204" pitchFamily="34" charset="0"/>
              <a:buChar char="•"/>
            </a:pPr>
            <a:r>
              <a:rPr lang="en-US" sz="2800" dirty="0">
                <a:solidFill>
                  <a:srgbClr val="00685E"/>
                </a:solidFill>
                <a:latin typeface="Franklin Gothic Book" panose="020B0503020102020204" pitchFamily="34" charset="0"/>
                <a:ea typeface="Franklin Gothic Medium" charset="0"/>
                <a:cs typeface="Calibri" panose="020F0502020204030204" pitchFamily="34" charset="0"/>
              </a:rPr>
              <a:t>Purpose of investigation is to determine if there has been a policy violation</a:t>
            </a:r>
          </a:p>
          <a:p>
            <a:pPr marL="457200" indent="-457200" algn="l">
              <a:spcBef>
                <a:spcPts val="600"/>
              </a:spcBef>
              <a:buFont typeface="Arial" panose="020B0604020202020204" pitchFamily="34" charset="0"/>
              <a:buChar char="•"/>
            </a:pPr>
            <a:r>
              <a:rPr lang="en-US" sz="2800" dirty="0">
                <a:solidFill>
                  <a:srgbClr val="00685E"/>
                </a:solidFill>
                <a:latin typeface="Franklin Gothic Book" panose="020B0503020102020204" pitchFamily="34" charset="0"/>
                <a:ea typeface="Franklin Gothic Medium" charset="0"/>
                <a:cs typeface="Calibri" panose="020F0502020204030204" pitchFamily="34" charset="0"/>
              </a:rPr>
              <a:t>Title IX response and law enforcement response are separate.</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59459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our role?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285554"/>
            <a:ext cx="7498690" cy="5032147"/>
          </a:xfrm>
          <a:prstGeom prst="rect">
            <a:avLst/>
          </a:prstGeom>
          <a:noFill/>
        </p:spPr>
        <p:txBody>
          <a:bodyPr wrap="square" rtlCol="0">
            <a:spAutoFit/>
          </a:bodyPr>
          <a:lstStyle/>
          <a:p>
            <a:pPr marL="0" indent="0" algn="l">
              <a:spcBef>
                <a:spcPts val="600"/>
              </a:spcBef>
              <a:buNone/>
            </a:pPr>
            <a:r>
              <a:rPr lang="en-US" sz="2800" dirty="0">
                <a:solidFill>
                  <a:srgbClr val="00685E"/>
                </a:solidFill>
                <a:latin typeface="Franklin Gothic Book" charset="0"/>
                <a:ea typeface="Franklin Gothic Book" charset="0"/>
                <a:cs typeface="Franklin Gothic Book" charset="0"/>
              </a:rPr>
              <a:t>As employees, we have both the responsibility to respond appropriately to reports of gender discrimination and the opportunity to create a supportive, inclusive learning and working environment.</a:t>
            </a:r>
          </a:p>
          <a:p>
            <a:pPr marL="457200" indent="-45720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Letting someone know when we become aware of a problem</a:t>
            </a:r>
          </a:p>
          <a:p>
            <a:pPr marL="457200" indent="-45720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Responding with care</a:t>
            </a:r>
          </a:p>
          <a:p>
            <a:pPr marL="457200" indent="-45720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Becoming an active bystander</a:t>
            </a:r>
          </a:p>
          <a:p>
            <a:pPr marL="457200" indent="-457200">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Fostering a gender inclusive environment</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9878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is our role?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454423" y="1452053"/>
            <a:ext cx="7498690" cy="4293483"/>
          </a:xfrm>
          <a:prstGeom prst="rect">
            <a:avLst/>
          </a:prstGeom>
          <a:noFill/>
        </p:spPr>
        <p:txBody>
          <a:bodyPr wrap="square" rtlCol="0">
            <a:spAutoFit/>
          </a:bodyPr>
          <a:lstStyle/>
          <a:p>
            <a:pPr marL="0" indent="0" algn="ctr">
              <a:buNone/>
            </a:pPr>
            <a:r>
              <a:rPr lang="en-US" sz="2800" b="1" dirty="0">
                <a:solidFill>
                  <a:srgbClr val="00685E"/>
                </a:solidFill>
                <a:latin typeface="Franklin Gothic Book" charset="0"/>
                <a:ea typeface="Franklin Gothic Book" charset="0"/>
                <a:cs typeface="Franklin Gothic Book" charset="0"/>
              </a:rPr>
              <a:t>As employees, we are </a:t>
            </a:r>
            <a:r>
              <a:rPr lang="en-US" sz="2800" b="1" i="1" dirty="0">
                <a:solidFill>
                  <a:srgbClr val="00685E"/>
                </a:solidFill>
                <a:latin typeface="Franklin Gothic Book" charset="0"/>
                <a:ea typeface="Franklin Gothic Book" charset="0"/>
                <a:cs typeface="Franklin Gothic Book" charset="0"/>
              </a:rPr>
              <a:t>required</a:t>
            </a:r>
            <a:r>
              <a:rPr lang="en-US" sz="2800" b="1" dirty="0">
                <a:solidFill>
                  <a:srgbClr val="00685E"/>
                </a:solidFill>
                <a:latin typeface="Franklin Gothic Book" charset="0"/>
                <a:ea typeface="Franklin Gothic Book" charset="0"/>
                <a:cs typeface="Franklin Gothic Book" charset="0"/>
              </a:rPr>
              <a:t> </a:t>
            </a:r>
          </a:p>
          <a:p>
            <a:pPr marL="0" indent="0" algn="ctr">
              <a:buNone/>
            </a:pPr>
            <a:r>
              <a:rPr lang="en-US" sz="2800" b="1" dirty="0">
                <a:solidFill>
                  <a:srgbClr val="00685E"/>
                </a:solidFill>
                <a:latin typeface="Franklin Gothic Book" charset="0"/>
                <a:ea typeface="Franklin Gothic Book" charset="0"/>
                <a:cs typeface="Franklin Gothic Book" charset="0"/>
              </a:rPr>
              <a:t>to report possible violations of Title IX.*</a:t>
            </a:r>
          </a:p>
          <a:p>
            <a:pPr marL="571500" lvl="1" indent="0">
              <a:spcAft>
                <a:spcPts val="600"/>
              </a:spcAft>
              <a:buNone/>
            </a:pPr>
            <a:endParaRPr lang="en-US" sz="1800" dirty="0">
              <a:solidFill>
                <a:srgbClr val="00685E"/>
              </a:solidFill>
              <a:latin typeface="Franklin Gothic Book" charset="0"/>
              <a:ea typeface="Franklin Gothic Book" charset="0"/>
              <a:cs typeface="Franklin Gothic Book" charset="0"/>
            </a:endParaRPr>
          </a:p>
          <a:p>
            <a:pPr marL="0" indent="0">
              <a:spcAft>
                <a:spcPts val="600"/>
              </a:spcAft>
              <a:buNone/>
            </a:pPr>
            <a:r>
              <a:rPr lang="en-US" sz="2800" dirty="0">
                <a:solidFill>
                  <a:srgbClr val="00685E"/>
                </a:solidFill>
                <a:latin typeface="Franklin Gothic Book" charset="0"/>
                <a:ea typeface="Franklin Gothic Book" charset="0"/>
                <a:cs typeface="Franklin Gothic Book" charset="0"/>
              </a:rPr>
              <a:t>If you witness or learn about sexual violence, sexual harassment or gender discrimination, you </a:t>
            </a:r>
            <a:r>
              <a:rPr lang="en-US" sz="2800" u="sng" dirty="0">
                <a:solidFill>
                  <a:srgbClr val="00685E"/>
                </a:solidFill>
                <a:latin typeface="Franklin Gothic Book" charset="0"/>
                <a:ea typeface="Franklin Gothic Book" charset="0"/>
                <a:cs typeface="Franklin Gothic Book" charset="0"/>
              </a:rPr>
              <a:t>must</a:t>
            </a:r>
            <a:r>
              <a:rPr lang="en-US" sz="2800" dirty="0">
                <a:solidFill>
                  <a:srgbClr val="00685E"/>
                </a:solidFill>
                <a:latin typeface="Franklin Gothic Book" charset="0"/>
                <a:ea typeface="Franklin Gothic Book" charset="0"/>
                <a:cs typeface="Franklin Gothic Book" charset="0"/>
              </a:rPr>
              <a:t> report it to an appropriate authority. </a:t>
            </a:r>
          </a:p>
          <a:p>
            <a:pPr marL="0" indent="0">
              <a:spcAft>
                <a:spcPts val="600"/>
              </a:spcAft>
              <a:buNone/>
            </a:pPr>
            <a:endParaRPr lang="en-US" sz="2800" dirty="0">
              <a:solidFill>
                <a:srgbClr val="00685E"/>
              </a:solidFill>
              <a:latin typeface="Franklin Gothic Book" charset="0"/>
              <a:ea typeface="Franklin Gothic Book" charset="0"/>
              <a:cs typeface="Franklin Gothic Book" charset="0"/>
            </a:endParaRPr>
          </a:p>
          <a:p>
            <a:pPr marL="0" indent="0">
              <a:spcAft>
                <a:spcPts val="600"/>
              </a:spcAft>
              <a:buNone/>
            </a:pPr>
            <a:endParaRPr lang="en-US" sz="800" dirty="0">
              <a:solidFill>
                <a:srgbClr val="00685E"/>
              </a:solidFill>
              <a:latin typeface="Franklin Gothic Book" charset="0"/>
              <a:ea typeface="Franklin Gothic Book" charset="0"/>
              <a:cs typeface="Franklin Gothic Book" charset="0"/>
            </a:endParaRPr>
          </a:p>
          <a:p>
            <a:pPr marL="0" indent="0" algn="l">
              <a:spcBef>
                <a:spcPts val="600"/>
              </a:spcBef>
              <a:buNone/>
            </a:pPr>
            <a:r>
              <a:rPr lang="en-US" i="1" dirty="0">
                <a:solidFill>
                  <a:srgbClr val="00685E"/>
                </a:solidFill>
                <a:latin typeface="Franklin Gothic Book" charset="0"/>
                <a:ea typeface="Franklin Gothic Book" charset="0"/>
                <a:cs typeface="Franklin Gothic Book" charset="0"/>
              </a:rPr>
              <a:t>*Shoreline Counselors, as confidential employees, are exempt from this reporting requirement.</a:t>
            </a:r>
          </a:p>
          <a:p>
            <a:pPr marL="342900" indent="-342900">
              <a:buFont typeface="+mj-lt"/>
              <a:buAutoNum type="arabicPeriod"/>
            </a:pPr>
            <a:endParaRPr lang="en-US" dirty="0"/>
          </a:p>
        </p:txBody>
      </p:sp>
    </p:spTree>
    <p:extLst>
      <p:ext uri="{BB962C8B-B14F-4D97-AF65-F5344CB8AC3E}">
        <p14:creationId xmlns:p14="http://schemas.microsoft.com/office/powerpoint/2010/main" val="4011776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How do I report a concern?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385223"/>
            <a:ext cx="7498690" cy="4478149"/>
          </a:xfrm>
          <a:prstGeom prst="rect">
            <a:avLst/>
          </a:prstGeom>
          <a:noFill/>
        </p:spPr>
        <p:txBody>
          <a:bodyPr wrap="square" rtlCol="0">
            <a:spAutoFit/>
          </a:bodyPr>
          <a:lstStyle/>
          <a:p>
            <a:pPr>
              <a:spcBef>
                <a:spcPts val="600"/>
              </a:spcBef>
            </a:pPr>
            <a:r>
              <a:rPr lang="en-US" sz="2800" b="1" dirty="0">
                <a:solidFill>
                  <a:srgbClr val="00685E"/>
                </a:solidFill>
                <a:latin typeface="Franklin Gothic Book" panose="020B0503020102020204" pitchFamily="34" charset="0"/>
                <a:ea typeface="Franklin Gothic Book" charset="0"/>
                <a:cs typeface="Franklin Gothic Book" charset="0"/>
              </a:rPr>
              <a:t>If a situation requires an urgent response, call Safety and Security - 206-235-5860 (24/7/365).</a:t>
            </a:r>
          </a:p>
          <a:p>
            <a:pPr>
              <a:spcBef>
                <a:spcPts val="600"/>
              </a:spcBef>
            </a:pPr>
            <a:endParaRPr lang="en-US" sz="800" b="1" dirty="0">
              <a:solidFill>
                <a:srgbClr val="00685E"/>
              </a:solidFill>
              <a:latin typeface="Franklin Gothic Book" panose="020B0503020102020204" pitchFamily="34" charset="0"/>
              <a:ea typeface="Franklin Gothic Book" charset="0"/>
              <a:cs typeface="Franklin Gothic Book" charset="0"/>
            </a:endParaRPr>
          </a:p>
          <a:p>
            <a:pPr>
              <a:spcBef>
                <a:spcPts val="600"/>
              </a:spcBef>
            </a:pPr>
            <a:r>
              <a:rPr lang="en-US" sz="2800" b="1" dirty="0">
                <a:solidFill>
                  <a:srgbClr val="00685E"/>
                </a:solidFill>
                <a:latin typeface="Franklin Gothic Book" panose="020B0503020102020204" pitchFamily="34" charset="0"/>
                <a:ea typeface="Franklin Gothic Book" charset="0"/>
                <a:cs typeface="Franklin Gothic Book" charset="0"/>
              </a:rPr>
              <a:t>For non-emergency situations:</a:t>
            </a:r>
          </a:p>
          <a:p>
            <a:pPr marL="457200" indent="-457200" algn="l">
              <a:spcBef>
                <a:spcPts val="600"/>
              </a:spcBef>
              <a:buFont typeface="Arial" charset="0"/>
              <a:buChar char="•"/>
            </a:pPr>
            <a:r>
              <a:rPr lang="en-US" sz="2800" dirty="0">
                <a:solidFill>
                  <a:srgbClr val="00685E"/>
                </a:solidFill>
                <a:latin typeface="Franklin Gothic Book" panose="020B0503020102020204" pitchFamily="34" charset="0"/>
                <a:ea typeface="Franklin Gothic Book" charset="0"/>
                <a:cs typeface="Franklin Gothic Book" charset="0"/>
              </a:rPr>
              <a:t>Contact the Title IX Coordinator (</a:t>
            </a:r>
            <a:r>
              <a:rPr lang="en-US" sz="2800" dirty="0">
                <a:solidFill>
                  <a:srgbClr val="00685E"/>
                </a:solidFill>
                <a:latin typeface="Franklin Gothic Book" panose="020B0503020102020204" pitchFamily="34" charset="0"/>
                <a:ea typeface="Franklin Gothic Book" charset="0"/>
                <a:cs typeface="Franklin Gothic Book" charset="0"/>
                <a:hlinkClick r:id="rId4"/>
              </a:rPr>
              <a:t>titleixcoordinator@shoreline.edu</a:t>
            </a:r>
            <a:r>
              <a:rPr lang="en-US" sz="2800" dirty="0">
                <a:solidFill>
                  <a:srgbClr val="00685E"/>
                </a:solidFill>
                <a:latin typeface="Franklin Gothic Book" panose="020B0503020102020204" pitchFamily="34" charset="0"/>
                <a:ea typeface="Franklin Gothic Book" charset="0"/>
                <a:cs typeface="Franklin Gothic Book" charset="0"/>
              </a:rPr>
              <a:t>) </a:t>
            </a:r>
          </a:p>
          <a:p>
            <a:pPr marL="457200" indent="-457200" algn="l">
              <a:spcBef>
                <a:spcPts val="600"/>
              </a:spcBef>
              <a:buFont typeface="Arial" charset="0"/>
              <a:buChar char="•"/>
            </a:pPr>
            <a:r>
              <a:rPr lang="en-US" sz="2800" dirty="0">
                <a:solidFill>
                  <a:srgbClr val="00685E"/>
                </a:solidFill>
                <a:latin typeface="Franklin Gothic Book" panose="020B0503020102020204" pitchFamily="34" charset="0"/>
                <a:ea typeface="Franklin Gothic Book" charset="0"/>
                <a:cs typeface="Franklin Gothic Book" charset="0"/>
              </a:rPr>
              <a:t>Report online (</a:t>
            </a:r>
            <a:r>
              <a:rPr lang="en-US" sz="2800" dirty="0">
                <a:latin typeface="Franklin Gothic Book" panose="020B0503020102020204" pitchFamily="34" charset="0"/>
                <a:hlinkClick r:id="rId5"/>
              </a:rPr>
              <a:t>https://www.shoreline.edu/title-ix/</a:t>
            </a:r>
            <a:r>
              <a:rPr lang="en-US" sz="2800" dirty="0">
                <a:latin typeface="Franklin Gothic Book" panose="020B0503020102020204" pitchFamily="34" charset="0"/>
              </a:rPr>
              <a:t>)</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26992413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Respond with care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36998" y="1285554"/>
            <a:ext cx="7498690" cy="5216813"/>
          </a:xfrm>
          <a:prstGeom prst="rect">
            <a:avLst/>
          </a:prstGeom>
          <a:noFill/>
        </p:spPr>
        <p:txBody>
          <a:bodyPr wrap="square" rtlCol="0">
            <a:spAutoFit/>
          </a:bodyPr>
          <a:lstStyle/>
          <a:p>
            <a:pPr marL="0" marR="0" lvl="0" indent="0" algn="l" defTabSz="457200" rtl="0" eaLnBrk="1" fontAlgn="auto" latinLnBrk="0" hangingPunct="1">
              <a:lnSpc>
                <a:spcPct val="100000"/>
              </a:lnSpc>
              <a:spcBef>
                <a:spcPct val="20000"/>
              </a:spcBef>
              <a:spcAft>
                <a:spcPts val="0"/>
              </a:spcAft>
              <a:buClrTx/>
              <a:buSzTx/>
              <a:buFont typeface="Arial"/>
              <a:buNone/>
              <a:tabLst/>
              <a:defRPr/>
            </a:pPr>
            <a:r>
              <a:rPr lang="en-US" sz="2800" b="1" dirty="0">
                <a:solidFill>
                  <a:srgbClr val="00685E"/>
                </a:solidFill>
                <a:latin typeface="Franklin Gothic Book" panose="020B0503020102020204" pitchFamily="34" charset="0"/>
              </a:rPr>
              <a:t>When someone reports sexual misconduct</a:t>
            </a:r>
          </a:p>
          <a:p>
            <a:pPr marL="514350" indent="-51435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Help the person feel safe and supported</a:t>
            </a:r>
          </a:p>
          <a:p>
            <a:pPr marL="514350" indent="-51435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Set aside judgment</a:t>
            </a:r>
          </a:p>
          <a:p>
            <a:pPr marL="514350" indent="-51435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Avoid touching the person</a:t>
            </a:r>
          </a:p>
          <a:p>
            <a:pPr marL="514350" indent="-51435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Let them know that you may not be able to keep what they tell you confidential</a:t>
            </a:r>
          </a:p>
          <a:p>
            <a:pPr marL="514350" indent="-51435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Suggest confidential support resources (Counseling Center, Employee Assistance Program)</a:t>
            </a:r>
          </a:p>
          <a:p>
            <a:pPr marL="514350" marR="0" lvl="0" indent="-514350" fontAlgn="auto">
              <a:lnSpc>
                <a:spcPct val="100000"/>
              </a:lnSpc>
              <a:spcBef>
                <a:spcPts val="600"/>
              </a:spcBef>
              <a:spcAft>
                <a:spcPts val="0"/>
              </a:spcAft>
              <a:buClrTx/>
              <a:buSzTx/>
              <a:buFontTx/>
              <a:buAutoNum type="arabicPeriod"/>
              <a:tabLst/>
              <a:defRPr/>
            </a:pPr>
            <a:endParaRPr lang="en-US" dirty="0">
              <a:solidFill>
                <a:srgbClr val="00685E"/>
              </a:solidFill>
              <a:latin typeface="Franklin Gothic Book" panose="020B0503020102020204" pitchFamily="34" charset="0"/>
            </a:endParaRP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278329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823301" y="1518400"/>
            <a:ext cx="5758464" cy="3554819"/>
          </a:xfrm>
          <a:prstGeom prst="rect">
            <a:avLst/>
          </a:prstGeom>
          <a:noFill/>
        </p:spPr>
        <p:txBody>
          <a:bodyPr wrap="square" rtlCol="0" anchor="ctr">
            <a:spAutoFit/>
          </a:bodyPr>
          <a:lstStyle/>
          <a:p>
            <a:pPr marL="457200" indent="-457200">
              <a:spcBef>
                <a:spcPts val="600"/>
              </a:spcBef>
              <a:buFont typeface="Arial" charset="0"/>
              <a:buChar char="•"/>
            </a:pPr>
            <a:r>
              <a:rPr lang="en-US" sz="2800" b="1" dirty="0">
                <a:solidFill>
                  <a:srgbClr val="00685E"/>
                </a:solidFill>
                <a:latin typeface="Franklin Gothic Book" charset="0"/>
                <a:ea typeface="Franklin Gothic Book" charset="0"/>
                <a:cs typeface="Franklin Gothic Book" charset="0"/>
              </a:rPr>
              <a:t>Review of Shoreline’s Non-Discrimination Policy and Title IX</a:t>
            </a:r>
          </a:p>
          <a:p>
            <a:pPr marL="457200" indent="-457200">
              <a:spcBef>
                <a:spcPts val="600"/>
              </a:spcBef>
              <a:buFont typeface="Arial" charset="0"/>
              <a:buChar char="•"/>
            </a:pPr>
            <a:r>
              <a:rPr lang="en-US" sz="2800" b="1" dirty="0">
                <a:solidFill>
                  <a:srgbClr val="00685E"/>
                </a:solidFill>
                <a:latin typeface="Franklin Gothic Book" charset="0"/>
                <a:ea typeface="Franklin Gothic Book" charset="0"/>
                <a:cs typeface="Franklin Gothic Book" charset="0"/>
              </a:rPr>
              <a:t>Our roles and responsibilities </a:t>
            </a:r>
          </a:p>
          <a:p>
            <a:pPr marL="457200" indent="-457200">
              <a:spcBef>
                <a:spcPts val="600"/>
              </a:spcBef>
              <a:buFont typeface="Arial" panose="020B0604020202020204" pitchFamily="34" charset="0"/>
              <a:buChar char="•"/>
            </a:pPr>
            <a:r>
              <a:rPr lang="en-US" sz="2800" b="1" dirty="0">
                <a:solidFill>
                  <a:srgbClr val="00685E"/>
                </a:solidFill>
                <a:latin typeface="Franklin Gothic Book" charset="0"/>
                <a:ea typeface="Franklin Gothic Book" charset="0"/>
                <a:cs typeface="Franklin Gothic Book" charset="0"/>
              </a:rPr>
              <a:t>Reporting discrimination and sexual misconduct – and what happens next</a:t>
            </a:r>
          </a:p>
          <a:p>
            <a:pPr marL="457200" indent="-457200">
              <a:spcBef>
                <a:spcPts val="600"/>
              </a:spcBef>
              <a:buFont typeface="Arial" panose="020B0604020202020204" pitchFamily="34" charset="0"/>
              <a:buChar char="•"/>
            </a:pPr>
            <a:r>
              <a:rPr lang="en-US" sz="2800" b="1" dirty="0">
                <a:solidFill>
                  <a:srgbClr val="00685E"/>
                </a:solidFill>
                <a:latin typeface="Franklin Gothic Book" charset="0"/>
                <a:ea typeface="Franklin Gothic Book" charset="0"/>
                <a:cs typeface="Franklin Gothic Book" charset="0"/>
              </a:rPr>
              <a:t>Apply your knowledge</a:t>
            </a:r>
          </a:p>
          <a:p>
            <a:endParaRPr lang="en-US" sz="1400" dirty="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Today’s training</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8010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do I say?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47351" y="1285554"/>
            <a:ext cx="7498690" cy="5647700"/>
          </a:xfrm>
          <a:prstGeom prst="rect">
            <a:avLst/>
          </a:prstGeom>
          <a:noFill/>
        </p:spPr>
        <p:txBody>
          <a:bodyPr wrap="square" rtlCol="0">
            <a:spAutoFit/>
          </a:bodyPr>
          <a:lstStyle/>
          <a:p>
            <a:pPr marL="0" marR="0" lvl="0" indent="0" algn="l" defTabSz="457200" rtl="0" eaLnBrk="1" fontAlgn="auto" latinLnBrk="0" hangingPunct="1">
              <a:lnSpc>
                <a:spcPct val="100000"/>
              </a:lnSpc>
              <a:spcAft>
                <a:spcPts val="0"/>
              </a:spcAft>
              <a:buClrTx/>
              <a:buSzTx/>
              <a:buFontTx/>
              <a:buNone/>
              <a:tabLst/>
              <a:defRPr/>
            </a:pPr>
            <a:r>
              <a:rPr lang="en-US" sz="2000" b="1" dirty="0">
                <a:solidFill>
                  <a:srgbClr val="00685E"/>
                </a:solidFill>
                <a:latin typeface="Franklin Gothic Book" panose="020B0503020102020204" pitchFamily="34" charset="0"/>
              </a:rPr>
              <a:t>Things you might say to show support :</a:t>
            </a:r>
          </a:p>
          <a:p>
            <a:pPr marL="342900" marR="0" lvl="0" indent="-342900" algn="l" defTabSz="457200" rtl="0" eaLnBrk="1" fontAlgn="auto" latinLnBrk="0" hangingPunct="1">
              <a:lnSpc>
                <a:spcPct val="100000"/>
              </a:lnSpc>
              <a:spcAft>
                <a:spcPts val="0"/>
              </a:spcAft>
              <a:buClrTx/>
              <a:buSzTx/>
              <a:buFont typeface="Arial" panose="020B0604020202020204" pitchFamily="34" charset="0"/>
              <a:buChar char="•"/>
              <a:tabLst/>
              <a:defRPr/>
            </a:pPr>
            <a:r>
              <a:rPr lang="en-US" sz="2000" dirty="0">
                <a:solidFill>
                  <a:srgbClr val="00685E"/>
                </a:solidFill>
                <a:latin typeface="Franklin Gothic Book" panose="020B0503020102020204" pitchFamily="34" charset="0"/>
              </a:rPr>
              <a:t>“Thank you for coming to me with your concern. Do you feel safe right now?” </a:t>
            </a:r>
          </a:p>
          <a:p>
            <a:pPr marL="342900" marR="0" lvl="0" indent="-342900" algn="l" defTabSz="457200" rtl="0" eaLnBrk="1" fontAlgn="auto" latinLnBrk="0" hangingPunct="1">
              <a:lnSpc>
                <a:spcPct val="100000"/>
              </a:lnSpc>
              <a:spcAft>
                <a:spcPts val="0"/>
              </a:spcAft>
              <a:buClrTx/>
              <a:buSzTx/>
              <a:buFont typeface="Arial" panose="020B0604020202020204" pitchFamily="34" charset="0"/>
              <a:buChar char="•"/>
              <a:tabLst/>
              <a:defRPr/>
            </a:pPr>
            <a:r>
              <a:rPr lang="en-US" sz="2000" dirty="0">
                <a:solidFill>
                  <a:srgbClr val="00685E"/>
                </a:solidFill>
                <a:latin typeface="Franklin Gothic Book" panose="020B0503020102020204" pitchFamily="34" charset="0"/>
              </a:rPr>
              <a:t>“I noticed that (name the concern). Are you okay?”</a:t>
            </a:r>
          </a:p>
          <a:p>
            <a:pPr marR="0" lvl="0" algn="l" defTabSz="457200" rtl="0" eaLnBrk="1" fontAlgn="auto" latinLnBrk="0" hangingPunct="1">
              <a:lnSpc>
                <a:spcPct val="100000"/>
              </a:lnSpc>
              <a:spcAft>
                <a:spcPts val="0"/>
              </a:spcAft>
              <a:buClrTx/>
              <a:buSzTx/>
              <a:tabLst/>
              <a:defRPr/>
            </a:pPr>
            <a:endParaRPr lang="en-US" sz="800" b="1" dirty="0">
              <a:solidFill>
                <a:srgbClr val="00685E"/>
              </a:solidFill>
              <a:latin typeface="Franklin Gothic Book" panose="020B0503020102020204" pitchFamily="34" charset="0"/>
            </a:endParaRPr>
          </a:p>
          <a:p>
            <a:pPr defTabSz="457200">
              <a:spcBef>
                <a:spcPts val="600"/>
              </a:spcBef>
              <a:defRPr/>
            </a:pPr>
            <a:r>
              <a:rPr lang="en-US" sz="2000" b="1" dirty="0">
                <a:solidFill>
                  <a:srgbClr val="00685E"/>
                </a:solidFill>
                <a:latin typeface="Franklin Gothic Book" panose="020B0503020102020204" pitchFamily="34" charset="0"/>
              </a:rPr>
              <a:t>Things you might say to let them know you are required to report sexual misconduct:</a:t>
            </a:r>
          </a:p>
          <a:p>
            <a:pPr marL="342900" indent="-34290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“Depending on what you tell me, I may need to report it to someone. If you choose not to tell me, there are confidential resources available </a:t>
            </a:r>
          </a:p>
          <a:p>
            <a:pPr marL="342900" indent="-342900" defTabSz="457200">
              <a:spcBef>
                <a:spcPts val="600"/>
              </a:spcBef>
              <a:buFont typeface="Arial" panose="020B0604020202020204" pitchFamily="34" charset="0"/>
              <a:buChar char="•"/>
              <a:defRPr/>
            </a:pPr>
            <a:r>
              <a:rPr lang="en-US" sz="2000" dirty="0">
                <a:solidFill>
                  <a:srgbClr val="00685E"/>
                </a:solidFill>
                <a:latin typeface="Franklin Gothic Book" panose="020B0503020102020204" pitchFamily="34" charset="0"/>
              </a:rPr>
              <a:t>“I have a duty to report possible misconduct in order to protect you and the rest of our community from harm.”</a:t>
            </a:r>
          </a:p>
          <a:p>
            <a:pPr marL="342900" indent="-342900" defTabSz="457200">
              <a:spcBef>
                <a:spcPts val="600"/>
              </a:spcBef>
              <a:buFont typeface="Arial" panose="020B0604020202020204" pitchFamily="34" charset="0"/>
              <a:buChar char="•"/>
              <a:defRPr/>
            </a:pPr>
            <a:endParaRPr lang="en-US" sz="800" dirty="0">
              <a:solidFill>
                <a:srgbClr val="00685E"/>
              </a:solidFill>
              <a:latin typeface="Franklin Gothic Book" panose="020B0503020102020204" pitchFamily="34" charset="0"/>
            </a:endParaRPr>
          </a:p>
          <a:p>
            <a:pPr lvl="6" defTabSz="457200">
              <a:defRPr/>
            </a:pPr>
            <a:r>
              <a:rPr lang="en-US" sz="2000" b="1" dirty="0">
                <a:solidFill>
                  <a:srgbClr val="00685E"/>
                </a:solidFill>
                <a:latin typeface="Franklin Gothic Book" panose="020B0503020102020204" pitchFamily="34" charset="0"/>
              </a:rPr>
              <a:t>	Avoid saying</a:t>
            </a:r>
          </a:p>
          <a:p>
            <a:pPr marL="3486150" lvl="7" indent="-285750" defTabSz="457200">
              <a:buFont typeface="Arial" panose="020B0604020202020204" pitchFamily="34" charset="0"/>
              <a:buChar char="•"/>
              <a:defRPr/>
            </a:pPr>
            <a:r>
              <a:rPr lang="en-US" sz="2000" dirty="0">
                <a:solidFill>
                  <a:srgbClr val="00685E"/>
                </a:solidFill>
                <a:latin typeface="Franklin Gothic Book" panose="020B0503020102020204" pitchFamily="34" charset="0"/>
              </a:rPr>
              <a:t>“Maybe you should have…</a:t>
            </a:r>
          </a:p>
          <a:p>
            <a:pPr marL="3543300" lvl="7" indent="-342900" defTabSz="457200">
              <a:buFont typeface="Arial" panose="020B0604020202020204" pitchFamily="34" charset="0"/>
              <a:buChar char="•"/>
              <a:defRPr/>
            </a:pPr>
            <a:r>
              <a:rPr lang="en-US" sz="2000" dirty="0">
                <a:solidFill>
                  <a:srgbClr val="00685E"/>
                </a:solidFill>
                <a:latin typeface="Franklin Gothic Book" panose="020B0503020102020204" pitchFamily="34" charset="0"/>
              </a:rPr>
              <a:t>“I promise I won’t tell anyone.”</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3667716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750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What happens after I report a concern?</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47351" y="1285554"/>
            <a:ext cx="7498690" cy="4909036"/>
          </a:xfrm>
          <a:prstGeom prst="rect">
            <a:avLst/>
          </a:prstGeom>
          <a:noFill/>
        </p:spPr>
        <p:txBody>
          <a:bodyPr wrap="square" rtlCol="0">
            <a:spAutoFit/>
          </a:bodyPr>
          <a:lstStyle/>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The Title IX/EEO Coordinator contacts the person affected by the allege misconduct</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Interim supportive measures for the affected party are arranged</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The Title IX/EEO Coordinator works with the affected party to identify the appropriate path to resolution </a:t>
            </a:r>
          </a:p>
          <a:p>
            <a:pPr marL="457200" indent="-457200" algn="l">
              <a:buFont typeface="Arial" charset="0"/>
              <a:buChar char="•"/>
            </a:pPr>
            <a:r>
              <a:rPr lang="en-US" sz="2800" dirty="0">
                <a:solidFill>
                  <a:srgbClr val="00685E"/>
                </a:solidFill>
                <a:latin typeface="Franklin Gothic Book" charset="0"/>
                <a:ea typeface="Franklin Gothic Book" charset="0"/>
                <a:cs typeface="Franklin Gothic Book" charset="0"/>
              </a:rPr>
              <a:t>If a complaint is pursued, it may be resolved informally or through the formal grievance process</a:t>
            </a: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880083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How can I make a difference?</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60954" y="1772569"/>
            <a:ext cx="7498690" cy="3031599"/>
          </a:xfrm>
          <a:prstGeom prst="rect">
            <a:avLst/>
          </a:prstGeom>
          <a:noFill/>
        </p:spPr>
        <p:txBody>
          <a:bodyPr wrap="square" rtlCol="0">
            <a:spAutoFit/>
          </a:bodyPr>
          <a:lstStyle/>
          <a:p>
            <a:pPr marL="457200" indent="-457200" defTabSz="45720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Set the expectation that employees in your area will treat each other with respect.</a:t>
            </a:r>
          </a:p>
          <a:p>
            <a:pPr marL="457200" indent="-457200" defTabSz="45720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Become an active bystander</a:t>
            </a:r>
          </a:p>
          <a:p>
            <a:pPr marL="457200" indent="-457200" defTabSz="457200">
              <a:spcBef>
                <a:spcPts val="600"/>
              </a:spcBef>
              <a:buFont typeface="Arial" panose="020B0604020202020204" pitchFamily="34" charset="0"/>
              <a:buChar char="•"/>
              <a:defRPr/>
            </a:pPr>
            <a:r>
              <a:rPr lang="en-US" sz="2800" dirty="0">
                <a:solidFill>
                  <a:srgbClr val="00685E"/>
                </a:solidFill>
                <a:latin typeface="Franklin Gothic Book" panose="020B0503020102020204" pitchFamily="34" charset="0"/>
              </a:rPr>
              <a:t>Foster a gender-inclusive environment.</a:t>
            </a:r>
          </a:p>
          <a:p>
            <a:pPr defTabSz="457200">
              <a:spcBef>
                <a:spcPts val="600"/>
              </a:spcBef>
              <a:defRPr/>
            </a:pPr>
            <a:endParaRPr lang="en-US" sz="800" dirty="0">
              <a:solidFill>
                <a:srgbClr val="00685E"/>
              </a:solidFill>
              <a:latin typeface="Franklin Gothic Book" panose="020B0503020102020204" pitchFamily="34" charset="0"/>
            </a:endParaRPr>
          </a:p>
          <a:p>
            <a:pPr defTabSz="457200">
              <a:spcBef>
                <a:spcPts val="600"/>
              </a:spcBef>
              <a:defRPr/>
            </a:pPr>
            <a:endParaRPr lang="en-US" dirty="0">
              <a:solidFill>
                <a:srgbClr val="00685E"/>
              </a:solidFill>
              <a:latin typeface="Franklin Gothic Book" panose="020B0503020102020204" pitchFamily="34" charset="0"/>
            </a:endParaRP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8883959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Become an active bystander</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529423" y="1509811"/>
            <a:ext cx="7498690" cy="4478149"/>
          </a:xfrm>
          <a:prstGeom prst="rect">
            <a:avLst/>
          </a:prstGeom>
          <a:noFill/>
        </p:spPr>
        <p:txBody>
          <a:bodyPr wrap="square" rtlCol="0">
            <a:spAutoFit/>
          </a:bodyPr>
          <a:lstStyle/>
          <a:p>
            <a:pPr defTabSz="457200">
              <a:spcBef>
                <a:spcPts val="600"/>
              </a:spcBef>
              <a:defRPr/>
            </a:pPr>
            <a:r>
              <a:rPr lang="en-US" sz="2800" dirty="0">
                <a:solidFill>
                  <a:srgbClr val="00685E"/>
                </a:solidFill>
                <a:latin typeface="Franklin Gothic Book" panose="020B0503020102020204" pitchFamily="34" charset="0"/>
              </a:rPr>
              <a:t>If you see a situation in which someone is being harmed or is a risk of being harmed, step in –</a:t>
            </a:r>
            <a:r>
              <a:rPr lang="en-US" sz="2800" u="sng" dirty="0">
                <a:solidFill>
                  <a:srgbClr val="00685E"/>
                </a:solidFill>
                <a:latin typeface="Franklin Gothic Book" panose="020B0503020102020204" pitchFamily="34" charset="0"/>
              </a:rPr>
              <a:t>but only if it is safe to do so.</a:t>
            </a:r>
          </a:p>
          <a:p>
            <a:pPr defTabSz="457200">
              <a:spcBef>
                <a:spcPts val="600"/>
              </a:spcBef>
              <a:defRPr/>
            </a:pPr>
            <a:endParaRPr lang="en-US" sz="800" dirty="0">
              <a:solidFill>
                <a:srgbClr val="00685E"/>
              </a:solidFill>
              <a:latin typeface="Franklin Gothic Book" panose="020B0503020102020204" pitchFamily="34" charset="0"/>
            </a:endParaRPr>
          </a:p>
          <a:p>
            <a:pPr defTabSz="457200">
              <a:spcBef>
                <a:spcPts val="600"/>
              </a:spcBef>
              <a:defRPr/>
            </a:pPr>
            <a:r>
              <a:rPr lang="en-US" sz="2800" dirty="0">
                <a:solidFill>
                  <a:srgbClr val="00685E"/>
                </a:solidFill>
                <a:latin typeface="Franklin Gothic Book" panose="020B0503020102020204" pitchFamily="34" charset="0"/>
              </a:rPr>
              <a:t>Consider these three strategies:</a:t>
            </a:r>
          </a:p>
          <a:p>
            <a:pPr marL="742950" lvl="1" indent="-285750" defTabSz="457200">
              <a:spcBef>
                <a:spcPts val="600"/>
              </a:spcBef>
              <a:buFont typeface="Arial" panose="020B0604020202020204" pitchFamily="34" charset="0"/>
              <a:buChar char="•"/>
              <a:defRPr/>
            </a:pPr>
            <a:r>
              <a:rPr lang="en-US" sz="2800" b="1" dirty="0">
                <a:solidFill>
                  <a:srgbClr val="00685E"/>
                </a:solidFill>
                <a:latin typeface="Franklin Gothic Book" panose="020B0503020102020204" pitchFamily="34" charset="0"/>
              </a:rPr>
              <a:t>Direct intervention</a:t>
            </a:r>
          </a:p>
          <a:p>
            <a:pPr marL="742950" lvl="1" indent="-285750" defTabSz="457200">
              <a:spcBef>
                <a:spcPts val="600"/>
              </a:spcBef>
              <a:buFont typeface="Arial" panose="020B0604020202020204" pitchFamily="34" charset="0"/>
              <a:buChar char="•"/>
              <a:defRPr/>
            </a:pPr>
            <a:r>
              <a:rPr lang="en-US" sz="2800" b="1" dirty="0">
                <a:solidFill>
                  <a:srgbClr val="00685E"/>
                </a:solidFill>
                <a:latin typeface="Franklin Gothic Book" panose="020B0503020102020204" pitchFamily="34" charset="0"/>
              </a:rPr>
              <a:t>Distraction</a:t>
            </a:r>
          </a:p>
          <a:p>
            <a:pPr marL="742950" lvl="1" indent="-285750" defTabSz="457200">
              <a:spcBef>
                <a:spcPts val="600"/>
              </a:spcBef>
              <a:buFont typeface="Arial" panose="020B0604020202020204" pitchFamily="34" charset="0"/>
              <a:buChar char="•"/>
              <a:defRPr/>
            </a:pPr>
            <a:r>
              <a:rPr lang="en-US" sz="2800" b="1" dirty="0">
                <a:solidFill>
                  <a:srgbClr val="00685E"/>
                </a:solidFill>
                <a:latin typeface="Franklin Gothic Book" panose="020B0503020102020204" pitchFamily="34" charset="0"/>
              </a:rPr>
              <a:t>Delegation</a:t>
            </a:r>
          </a:p>
          <a:p>
            <a:pPr defTabSz="457200">
              <a:spcBef>
                <a:spcPts val="600"/>
              </a:spcBef>
              <a:defRPr/>
            </a:pPr>
            <a:endParaRPr lang="en-US" dirty="0">
              <a:solidFill>
                <a:srgbClr val="00685E"/>
              </a:solidFill>
              <a:latin typeface="Franklin Gothic Book" panose="020B0503020102020204" pitchFamily="34" charset="0"/>
            </a:endParaRPr>
          </a:p>
          <a:p>
            <a:pPr marL="0" indent="0" algn="l">
              <a:spcBef>
                <a:spcPts val="600"/>
              </a:spcBef>
              <a:buNone/>
            </a:pP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7254336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Foster a gender-inclusive environment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300269" y="103637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775579" y="1225565"/>
            <a:ext cx="7498690" cy="4755148"/>
          </a:xfrm>
          <a:prstGeom prst="rect">
            <a:avLst/>
          </a:prstGeom>
          <a:noFill/>
        </p:spPr>
        <p:txBody>
          <a:bodyPr wrap="square" rtlCol="0">
            <a:spAutoFit/>
          </a:bodyPr>
          <a:lstStyle/>
          <a:p>
            <a:pPr defTabSz="457200">
              <a:spcBef>
                <a:spcPts val="600"/>
              </a:spcBef>
              <a:defRPr/>
            </a:pPr>
            <a:r>
              <a:rPr lang="en-US" sz="2800" dirty="0">
                <a:solidFill>
                  <a:srgbClr val="00685E"/>
                </a:solidFill>
                <a:latin typeface="Franklin Gothic Book" panose="020B0503020102020204" pitchFamily="34" charset="0"/>
              </a:rPr>
              <a:t>Honor a person’s gender identity by using correct name and pronouns</a:t>
            </a:r>
          </a:p>
          <a:p>
            <a:pPr defTabSz="457200">
              <a:spcBef>
                <a:spcPts val="600"/>
              </a:spcBef>
              <a:defRPr/>
            </a:pPr>
            <a:r>
              <a:rPr lang="en-US" sz="2800" dirty="0">
                <a:solidFill>
                  <a:srgbClr val="00685E"/>
                </a:solidFill>
                <a:latin typeface="Franklin Gothic Book" panose="020B0503020102020204" pitchFamily="34" charset="0"/>
              </a:rPr>
              <a:t>	Names</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A person’s legal name may not be the name they use. Honor a person’s request to be referred to by another name.</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Referring to a person by a former name – “deadnaming” – is disrespectful and can cause distress</a:t>
            </a:r>
          </a:p>
          <a:p>
            <a:pPr marL="342900" indent="-342900">
              <a:buFont typeface="+mj-lt"/>
              <a:buAutoNum type="arabicPeriod"/>
            </a:pPr>
            <a:endParaRPr lang="en-US" dirty="0"/>
          </a:p>
        </p:txBody>
      </p:sp>
    </p:spTree>
    <p:extLst>
      <p:ext uri="{BB962C8B-B14F-4D97-AF65-F5344CB8AC3E}">
        <p14:creationId xmlns:p14="http://schemas.microsoft.com/office/powerpoint/2010/main" val="3646101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Foster a gender-inclusive environment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300269" y="103637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226787"/>
            <a:ext cx="7498690" cy="4755148"/>
          </a:xfrm>
          <a:prstGeom prst="rect">
            <a:avLst/>
          </a:prstGeom>
          <a:noFill/>
        </p:spPr>
        <p:txBody>
          <a:bodyPr wrap="square" rtlCol="0">
            <a:spAutoFit/>
          </a:bodyPr>
          <a:lstStyle/>
          <a:p>
            <a:pPr defTabSz="457200">
              <a:spcBef>
                <a:spcPts val="600"/>
              </a:spcBef>
              <a:defRPr/>
            </a:pPr>
            <a:r>
              <a:rPr lang="en-US" sz="2800" dirty="0">
                <a:solidFill>
                  <a:srgbClr val="00685E"/>
                </a:solidFill>
                <a:latin typeface="Franklin Gothic Book" panose="020B0503020102020204" pitchFamily="34" charset="0"/>
              </a:rPr>
              <a:t>Honor a person’s gender identity by using correct name and pronouns</a:t>
            </a:r>
          </a:p>
          <a:p>
            <a:pPr defTabSz="457200">
              <a:spcBef>
                <a:spcPts val="600"/>
              </a:spcBef>
              <a:defRPr/>
            </a:pPr>
            <a:r>
              <a:rPr lang="en-US" sz="2800" dirty="0">
                <a:solidFill>
                  <a:srgbClr val="00685E"/>
                </a:solidFill>
                <a:latin typeface="Franklin Gothic Book" panose="020B0503020102020204" pitchFamily="34" charset="0"/>
              </a:rPr>
              <a:t>	Pronouns</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Personal pronouns are used to refer to a person in place of their name</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Examples include he/him, they/them (singular), she/her</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We don’t always know a person’s gender identity or pronouns by looking at them</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Pronouns vs. Preferred pronouns</a:t>
            </a:r>
          </a:p>
          <a:p>
            <a:pPr marL="342900" indent="-342900">
              <a:buFont typeface="+mj-lt"/>
              <a:buAutoNum type="arabicPeriod"/>
            </a:pPr>
            <a:endParaRPr lang="en-US" dirty="0"/>
          </a:p>
        </p:txBody>
      </p:sp>
    </p:spTree>
    <p:extLst>
      <p:ext uri="{BB962C8B-B14F-4D97-AF65-F5344CB8AC3E}">
        <p14:creationId xmlns:p14="http://schemas.microsoft.com/office/powerpoint/2010/main" val="230649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8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Foster a gender-inclusive environment</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300269" y="103637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665419" y="1488066"/>
            <a:ext cx="7498690" cy="2523768"/>
          </a:xfrm>
          <a:prstGeom prst="rect">
            <a:avLst/>
          </a:prstGeom>
          <a:noFill/>
        </p:spPr>
        <p:txBody>
          <a:bodyPr wrap="square" rtlCol="0">
            <a:spAutoFit/>
          </a:bodyPr>
          <a:lstStyle/>
          <a:p>
            <a:pPr defTabSz="457200">
              <a:defRPr/>
            </a:pPr>
            <a:r>
              <a:rPr lang="en-US" sz="2800" dirty="0">
                <a:solidFill>
                  <a:srgbClr val="00685E"/>
                </a:solidFill>
                <a:latin typeface="Franklin Gothic Book" panose="020B0503020102020204" pitchFamily="34" charset="0"/>
              </a:rPr>
              <a:t>Consider sharing your own pronouns</a:t>
            </a:r>
          </a:p>
          <a:p>
            <a:pPr defTabSz="457200">
              <a:defRPr/>
            </a:pPr>
            <a:endParaRPr lang="en-US" sz="800" dirty="0">
              <a:solidFill>
                <a:srgbClr val="00685E"/>
              </a:solidFill>
              <a:latin typeface="Franklin Gothic Book" panose="020B0503020102020204" pitchFamily="34" charset="0"/>
            </a:endParaRP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On introducing yourself in a meeting</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On your name tag</a:t>
            </a:r>
          </a:p>
          <a:p>
            <a:pPr marL="1200150" lvl="2" indent="-285750" defTabSz="457200">
              <a:buFont typeface="Wingdings" panose="05000000000000000000" pitchFamily="2" charset="2"/>
              <a:buChar char="Ø"/>
              <a:defRPr/>
            </a:pPr>
            <a:r>
              <a:rPr lang="en-US" sz="2800" dirty="0">
                <a:solidFill>
                  <a:srgbClr val="00685E"/>
                </a:solidFill>
                <a:latin typeface="Franklin Gothic Book" panose="020B0503020102020204" pitchFamily="34" charset="0"/>
              </a:rPr>
              <a:t>In your email signature line</a:t>
            </a:r>
          </a:p>
          <a:p>
            <a:pPr lvl="1" defTabSz="457200">
              <a:defRPr/>
            </a:pPr>
            <a:endParaRPr lang="en-US" sz="2000" dirty="0">
              <a:solidFill>
                <a:srgbClr val="00685E"/>
              </a:solidFill>
              <a:latin typeface="Franklin Gothic Book" panose="020B0503020102020204" pitchFamily="34"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5526079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685E"/>
                </a:solidFill>
                <a:latin typeface="Franklin Gothic Demi" panose="020B0703020102020204" pitchFamily="34" charset="0"/>
                <a:ea typeface="Franklin Gothic Heavy" charset="0"/>
                <a:cs typeface="Franklin Gothic Heavy" charset="0"/>
              </a:rPr>
              <a:t>Apply your knowledge</a:t>
            </a:r>
            <a:endParaRPr lang="en-US" sz="3600"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454423" y="1305195"/>
            <a:ext cx="7498690" cy="3801682"/>
          </a:xfrm>
          <a:prstGeom prst="rect">
            <a:avLst/>
          </a:prstGeom>
          <a:noFill/>
        </p:spPr>
        <p:txBody>
          <a:bodyPr wrap="square" rtlCol="0">
            <a:spAutoFit/>
          </a:bodyPr>
          <a:lstStyle/>
          <a:p>
            <a:pPr marL="0" marR="0" indent="0">
              <a:lnSpc>
                <a:spcPct val="107000"/>
              </a:lnSpc>
              <a:spcBef>
                <a:spcPts val="0"/>
              </a:spcBef>
              <a:spcAft>
                <a:spcPts val="800"/>
              </a:spcAft>
              <a:buNone/>
            </a:pPr>
            <a:r>
              <a:rPr lang="en-US" sz="2800" b="1" dirty="0">
                <a:solidFill>
                  <a:srgbClr val="00685E"/>
                </a:solidFill>
                <a:latin typeface="Franklin Gothic Book" panose="020B0503020102020204" pitchFamily="34" charset="0"/>
              </a:rPr>
              <a:t>Consider the following scenario:</a:t>
            </a:r>
          </a:p>
          <a:p>
            <a:pPr marL="0" marR="0" indent="0">
              <a:lnSpc>
                <a:spcPct val="107000"/>
              </a:lnSpc>
              <a:spcBef>
                <a:spcPts val="0"/>
              </a:spcBef>
              <a:spcAft>
                <a:spcPts val="800"/>
              </a:spcAft>
              <a:buNone/>
            </a:pPr>
            <a:r>
              <a:rPr lang="en-US" sz="2800" dirty="0">
                <a:solidFill>
                  <a:srgbClr val="00685E"/>
                </a:solidFill>
                <a:latin typeface="Franklin Gothic Book" panose="020B0503020102020204" pitchFamily="34" charset="0"/>
              </a:rPr>
              <a:t>One of your direct reports comes to you in obvious distress. They tell you that a colleague in another department, has been acting in a way that makes them feel uncomfortable – touching them without their consent, standing too close, asking very personal questions. What do you do?</a:t>
            </a:r>
            <a:endParaRPr lang="en-US" sz="10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451435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600" dirty="0">
                <a:solidFill>
                  <a:srgbClr val="00685E"/>
                </a:solidFill>
                <a:latin typeface="Franklin Gothic Demi" panose="020B0703020102020204" pitchFamily="34" charset="0"/>
                <a:ea typeface="Franklin Gothic Heavy" charset="0"/>
                <a:cs typeface="Franklin Gothic Heavy" charset="0"/>
              </a:rPr>
              <a:t>Apply your knowledge</a:t>
            </a:r>
            <a:endParaRPr lang="en-US" sz="3600"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454423" y="1305195"/>
            <a:ext cx="7498690" cy="3399007"/>
          </a:xfrm>
          <a:prstGeom prst="rect">
            <a:avLst/>
          </a:prstGeom>
          <a:noFill/>
        </p:spPr>
        <p:txBody>
          <a:bodyPr wrap="square" rtlCol="0">
            <a:spAutoFit/>
          </a:bodyPr>
          <a:lstStyle/>
          <a:p>
            <a:pPr marL="0" marR="0" indent="0">
              <a:lnSpc>
                <a:spcPct val="107000"/>
              </a:lnSpc>
              <a:spcBef>
                <a:spcPts val="0"/>
              </a:spcBef>
              <a:spcAft>
                <a:spcPts val="800"/>
              </a:spcAft>
              <a:buNone/>
            </a:pPr>
            <a:r>
              <a:rPr lang="en-US" sz="2800" b="1" dirty="0">
                <a:solidFill>
                  <a:srgbClr val="00685E"/>
                </a:solidFill>
                <a:latin typeface="Franklin Gothic Book" panose="020B0503020102020204" pitchFamily="34" charset="0"/>
              </a:rPr>
              <a:t>Extra Credit: Consider the following scenario</a:t>
            </a:r>
          </a:p>
          <a:p>
            <a:pPr marL="0" marR="0" indent="0">
              <a:lnSpc>
                <a:spcPct val="107000"/>
              </a:lnSpc>
              <a:spcBef>
                <a:spcPts val="0"/>
              </a:spcBef>
              <a:spcAft>
                <a:spcPts val="800"/>
              </a:spcAft>
              <a:buNone/>
            </a:pPr>
            <a:r>
              <a:rPr lang="en-US" sz="2800" dirty="0">
                <a:solidFill>
                  <a:srgbClr val="00685E"/>
                </a:solidFill>
                <a:latin typeface="Franklin Gothic Book" panose="020B0503020102020204" pitchFamily="34" charset="0"/>
              </a:rPr>
              <a:t>You notice that a member of your team frequently misgenders another member of your team. Is this something that you would address as their supervisor? What about as a colleague? In each case, how would you handle the situation?</a:t>
            </a:r>
            <a:endParaRPr lang="en-US" dirty="0"/>
          </a:p>
        </p:txBody>
      </p:sp>
    </p:spTree>
    <p:extLst>
      <p:ext uri="{BB962C8B-B14F-4D97-AF65-F5344CB8AC3E}">
        <p14:creationId xmlns:p14="http://schemas.microsoft.com/office/powerpoint/2010/main" val="278622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660925" y="1228397"/>
            <a:ext cx="5454580" cy="4401205"/>
          </a:xfrm>
          <a:prstGeom prst="rect">
            <a:avLst/>
          </a:prstGeom>
          <a:noFill/>
        </p:spPr>
        <p:txBody>
          <a:bodyPr wrap="square" lIns="91440" tIns="45720" rIns="91440" bIns="45720" rtlCol="0" anchor="ctr">
            <a:spAutoFit/>
          </a:bodyPr>
          <a:lstStyle/>
          <a:p>
            <a:r>
              <a:rPr lang="en-US" sz="2000" b="1" dirty="0">
                <a:solidFill>
                  <a:srgbClr val="00685E"/>
                </a:solidFill>
                <a:latin typeface="Franklin Gothic Book" panose="020B0503020102020204" pitchFamily="34" charset="0"/>
                <a:ea typeface="Franklin Gothic Book" charset="0"/>
                <a:cs typeface="Franklin Gothic Book" charset="0"/>
              </a:rPr>
              <a:t>Title IX/EEO Coordinator</a:t>
            </a:r>
          </a:p>
          <a:p>
            <a:r>
              <a:rPr lang="en-US" sz="2000" dirty="0">
                <a:solidFill>
                  <a:srgbClr val="00685E"/>
                </a:solidFill>
                <a:latin typeface="Franklin Gothic Book" panose="020B0503020102020204" pitchFamily="34" charset="0"/>
                <a:ea typeface="Franklin Gothic Book" charset="0"/>
                <a:cs typeface="Franklin Gothic Book" charset="0"/>
                <a:hlinkClick r:id="rId4"/>
              </a:rPr>
              <a:t>titleIX@shoreline.edu</a:t>
            </a:r>
            <a:endParaRPr lang="en-US" sz="2000" dirty="0">
              <a:solidFill>
                <a:srgbClr val="00685E"/>
              </a:solidFill>
              <a:latin typeface="Franklin Gothic Book" panose="020B0503020102020204" pitchFamily="34" charset="0"/>
              <a:ea typeface="Franklin Gothic Book" charset="0"/>
              <a:cs typeface="Franklin Gothic Book" charset="0"/>
            </a:endParaRPr>
          </a:p>
          <a:p>
            <a:r>
              <a:rPr lang="en-US" sz="2000" dirty="0">
                <a:solidFill>
                  <a:srgbClr val="00685E"/>
                </a:solidFill>
                <a:latin typeface="Franklin Gothic Book" panose="020B0503020102020204" pitchFamily="34" charset="0"/>
                <a:ea typeface="Franklin Gothic Book" charset="0"/>
                <a:cs typeface="Franklin Gothic Book" charset="0"/>
              </a:rPr>
              <a:t>206-533-6746</a:t>
            </a:r>
          </a:p>
          <a:p>
            <a:endParaRPr lang="en-US" sz="800" b="1"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Counseling Center (students)</a:t>
            </a:r>
          </a:p>
          <a:p>
            <a:r>
              <a:rPr lang="en-US" sz="2000" dirty="0">
                <a:solidFill>
                  <a:srgbClr val="00685E"/>
                </a:solidFill>
                <a:latin typeface="Franklin Gothic Book" charset="0"/>
                <a:ea typeface="Franklin Gothic Book" charset="0"/>
                <a:cs typeface="Franklin Gothic Book" charset="0"/>
              </a:rPr>
              <a:t>206-546-4594</a:t>
            </a:r>
          </a:p>
          <a:p>
            <a:endParaRPr lang="en-US" sz="800"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Human Resources (employees)</a:t>
            </a:r>
          </a:p>
          <a:p>
            <a:r>
              <a:rPr lang="en-US" sz="2000" dirty="0">
                <a:solidFill>
                  <a:srgbClr val="00685E"/>
                </a:solidFill>
                <a:latin typeface="Franklin Gothic Book" charset="0"/>
                <a:ea typeface="Franklin Gothic Book" charset="0"/>
                <a:cs typeface="Franklin Gothic Book" charset="0"/>
                <a:hlinkClick r:id="rId5"/>
              </a:rPr>
              <a:t>scchr@shoreline.edu</a:t>
            </a:r>
            <a:r>
              <a:rPr lang="en-US" sz="2000" dirty="0">
                <a:solidFill>
                  <a:srgbClr val="00685E"/>
                </a:solidFill>
                <a:latin typeface="Franklin Gothic Book" charset="0"/>
                <a:ea typeface="Franklin Gothic Book" charset="0"/>
                <a:cs typeface="Franklin Gothic Book" charset="0"/>
              </a:rPr>
              <a:t> </a:t>
            </a:r>
          </a:p>
          <a:p>
            <a:endParaRPr lang="en-US" sz="800"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Care Team (for concerns involving students)</a:t>
            </a:r>
          </a:p>
          <a:p>
            <a:r>
              <a:rPr lang="en-US" sz="2000" dirty="0">
                <a:solidFill>
                  <a:srgbClr val="00685E"/>
                </a:solidFill>
                <a:latin typeface="Franklin Gothic Book" charset="0"/>
                <a:ea typeface="Franklin Gothic Book" charset="0"/>
                <a:cs typeface="Franklin Gothic Book" charset="0"/>
              </a:rPr>
              <a:t>Submit a report: </a:t>
            </a:r>
            <a:r>
              <a:rPr lang="en-US" sz="2000" dirty="0">
                <a:solidFill>
                  <a:srgbClr val="00685E"/>
                </a:solidFill>
                <a:latin typeface="Franklin Gothic Book" charset="0"/>
                <a:ea typeface="Franklin Gothic Book" charset="0"/>
                <a:cs typeface="Franklin Gothic Book" charset="0"/>
                <a:hlinkClick r:id="rId6"/>
              </a:rPr>
              <a:t>https://www.shoreline.edu/care-team</a:t>
            </a:r>
            <a:r>
              <a:rPr lang="en-US" sz="2000" dirty="0">
                <a:solidFill>
                  <a:srgbClr val="00685E"/>
                </a:solidFill>
                <a:latin typeface="Franklin Gothic Book" charset="0"/>
                <a:ea typeface="Franklin Gothic Book" charset="0"/>
                <a:cs typeface="Franklin Gothic Book" charset="0"/>
              </a:rPr>
              <a:t> </a:t>
            </a:r>
          </a:p>
          <a:p>
            <a:endParaRPr lang="en-US" sz="800" b="1" dirty="0">
              <a:solidFill>
                <a:srgbClr val="00685E"/>
              </a:solidFill>
              <a:latin typeface="Franklin Gothic Book" charset="0"/>
              <a:ea typeface="Franklin Gothic Book" charset="0"/>
              <a:cs typeface="Franklin Gothic Book" charset="0"/>
            </a:endParaRPr>
          </a:p>
          <a:p>
            <a:r>
              <a:rPr lang="en-US" sz="2000" b="1" dirty="0">
                <a:solidFill>
                  <a:srgbClr val="00685E"/>
                </a:solidFill>
                <a:latin typeface="Franklin Gothic Book" charset="0"/>
                <a:ea typeface="Franklin Gothic Book" charset="0"/>
                <a:cs typeface="Franklin Gothic Book" charset="0"/>
              </a:rPr>
              <a:t>Campus Safety and Security (24x7)</a:t>
            </a:r>
          </a:p>
          <a:p>
            <a:r>
              <a:rPr lang="en-US" sz="2000" dirty="0">
                <a:solidFill>
                  <a:srgbClr val="00685E"/>
                </a:solidFill>
                <a:latin typeface="Franklin Gothic Book" charset="0"/>
                <a:ea typeface="Franklin Gothic Book" charset="0"/>
                <a:cs typeface="Franklin Gothic Book" charset="0"/>
              </a:rPr>
              <a:t>206-235-5860 (campus extension 4499)</a:t>
            </a: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College Resources</a:t>
            </a:r>
          </a:p>
        </p:txBody>
      </p:sp>
      <p:sp>
        <p:nvSpPr>
          <p:cNvPr id="11" name="Rectangle 10">
            <a:extLst>
              <a:ext uri="{FF2B5EF4-FFF2-40B4-BE49-F238E27FC236}">
                <a16:creationId xmlns:a16="http://schemas.microsoft.com/office/drawing/2014/main" id="{AD073CEA-B956-4D22-A8C1-B7FDC85B93BF}"/>
              </a:ext>
            </a:extLst>
          </p:cNvPr>
          <p:cNvSpPr/>
          <p:nvPr/>
        </p:nvSpPr>
        <p:spPr>
          <a:xfrm>
            <a:off x="126413" y="1044370"/>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10B041-BCE2-1548-AAC3-46667E0A5B88}"/>
              </a:ext>
            </a:extLst>
          </p:cNvPr>
          <p:cNvSpPr txBox="1"/>
          <p:nvPr/>
        </p:nvSpPr>
        <p:spPr>
          <a:xfrm>
            <a:off x="126413" y="190490"/>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endParaRPr lang="en-US" dirty="0">
              <a:cs typeface="Calibri"/>
            </a:endParaRPr>
          </a:p>
        </p:txBody>
      </p:sp>
    </p:spTree>
    <p:extLst>
      <p:ext uri="{BB962C8B-B14F-4D97-AF65-F5344CB8AC3E}">
        <p14:creationId xmlns:p14="http://schemas.microsoft.com/office/powerpoint/2010/main" val="10342930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Why are we here today?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933518" y="1492030"/>
            <a:ext cx="7498690" cy="5493812"/>
          </a:xfrm>
          <a:prstGeom prst="rect">
            <a:avLst/>
          </a:prstGeom>
          <a:noFill/>
        </p:spPr>
        <p:txBody>
          <a:bodyPr wrap="square" rtlCol="0">
            <a:spAutoFit/>
          </a:bodyPr>
          <a:lstStyle/>
          <a:p>
            <a:pPr marL="0" indent="0" algn="l">
              <a:spcBef>
                <a:spcPts val="600"/>
              </a:spcBef>
              <a:buNone/>
            </a:pPr>
            <a:r>
              <a:rPr lang="en-US" sz="2800" dirty="0">
                <a:solidFill>
                  <a:srgbClr val="00685E"/>
                </a:solidFill>
                <a:latin typeface="Franklin Gothic Book" charset="0"/>
                <a:ea typeface="Franklin Gothic Book" charset="0"/>
                <a:cs typeface="Franklin Gothic Book" charset="0"/>
              </a:rPr>
              <a:t>Students and employees who are affected by discrimination, including all forms of sexual misconduct, can face significant barriers to education and success in the workplace:</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Anxiety</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Depression</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Substance use disorders</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General life disruption</a:t>
            </a:r>
            <a:endParaRPr lang="en-US" sz="1800" dirty="0">
              <a:solidFill>
                <a:srgbClr val="00685E"/>
              </a:solidFill>
              <a:latin typeface="Franklin Gothic Book" charset="0"/>
              <a:ea typeface="Franklin Gothic Book" charset="0"/>
              <a:cs typeface="Franklin Gothic Book" charset="0"/>
            </a:endParaRPr>
          </a:p>
          <a:p>
            <a:pPr lvl="6">
              <a:spcBef>
                <a:spcPts val="600"/>
              </a:spcBef>
            </a:pPr>
            <a:endParaRPr lang="en-US" sz="800" b="1" i="1" dirty="0">
              <a:solidFill>
                <a:srgbClr val="00685E"/>
              </a:solidFill>
              <a:latin typeface="Franklin Gothic Book" charset="0"/>
              <a:ea typeface="Franklin Gothic Book" charset="0"/>
              <a:cs typeface="Franklin Gothic Book" charset="0"/>
            </a:endParaRPr>
          </a:p>
          <a:p>
            <a:pPr lvl="6">
              <a:spcBef>
                <a:spcPts val="600"/>
              </a:spcBef>
            </a:pPr>
            <a:r>
              <a:rPr lang="en-US" sz="1200" b="1" i="1" dirty="0">
                <a:solidFill>
                  <a:srgbClr val="00685E"/>
                </a:solidFill>
                <a:latin typeface="Franklin Gothic Book" charset="0"/>
                <a:ea typeface="Franklin Gothic Book" charset="0"/>
                <a:cs typeface="Franklin Gothic Book" charset="0"/>
              </a:rPr>
              <a:t>Trauma-Informed Practices for Postsecondary Education: A Guide</a:t>
            </a:r>
            <a:r>
              <a:rPr lang="en-US" sz="1200" b="1" dirty="0">
                <a:solidFill>
                  <a:srgbClr val="00685E"/>
                </a:solidFill>
                <a:latin typeface="Franklin Gothic Book" charset="0"/>
                <a:ea typeface="Franklin Gothic Book" charset="0"/>
                <a:cs typeface="Franklin Gothic Book" charset="0"/>
              </a:rPr>
              <a:t>, Education Northwest. (</a:t>
            </a:r>
            <a:r>
              <a:rPr lang="en-US" sz="1200" dirty="0">
                <a:hlinkClick r:id="rId4"/>
              </a:rPr>
              <a:t>https://educationnorthwest.org/sites/default/files/resources/trauma-informed-practices-postsecondary-508.pdf</a:t>
            </a:r>
            <a:r>
              <a:rPr lang="en-US" sz="1200" dirty="0"/>
              <a:t>.</a:t>
            </a:r>
            <a:r>
              <a:rPr lang="en-US" sz="1200" b="1" dirty="0">
                <a:solidFill>
                  <a:srgbClr val="00685E"/>
                </a:solidFill>
                <a:latin typeface="Franklin Gothic Book" charset="0"/>
              </a:rPr>
              <a:t>)</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3792577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938933" y="1369133"/>
            <a:ext cx="5454580" cy="4278094"/>
          </a:xfrm>
          <a:prstGeom prst="rect">
            <a:avLst/>
          </a:prstGeom>
          <a:noFill/>
        </p:spPr>
        <p:txBody>
          <a:bodyPr wrap="square" lIns="91440" tIns="45720" rIns="91440" bIns="45720" rtlCol="0" anchor="ctr">
            <a:spAutoFit/>
          </a:bodyPr>
          <a:lstStyle/>
          <a:p>
            <a:r>
              <a:rPr lang="en-US" sz="3600" b="1" dirty="0">
                <a:solidFill>
                  <a:srgbClr val="00685E"/>
                </a:solidFill>
                <a:latin typeface="Franklin Gothic Book" charset="0"/>
                <a:ea typeface="Franklin Gothic Book" charset="0"/>
                <a:cs typeface="Franklin Gothic Book" charset="0"/>
              </a:rPr>
              <a:t>Questions? </a:t>
            </a:r>
          </a:p>
          <a:p>
            <a:r>
              <a:rPr lang="en-US" sz="3600" b="1" dirty="0">
                <a:solidFill>
                  <a:srgbClr val="00685E"/>
                </a:solidFill>
                <a:latin typeface="Franklin Gothic Book" charset="0"/>
                <a:ea typeface="Franklin Gothic Book" charset="0"/>
                <a:cs typeface="Franklin Gothic Book" charset="0"/>
              </a:rPr>
              <a:t>Comments?</a:t>
            </a:r>
          </a:p>
          <a:p>
            <a:r>
              <a:rPr lang="en-US" sz="3600" b="1" dirty="0">
                <a:solidFill>
                  <a:srgbClr val="00685E"/>
                </a:solidFill>
                <a:latin typeface="Franklin Gothic Book" charset="0"/>
                <a:ea typeface="Franklin Gothic Book" charset="0"/>
                <a:cs typeface="Franklin Gothic Book" charset="0"/>
              </a:rPr>
              <a:t>Thoughts to share?</a:t>
            </a:r>
          </a:p>
          <a:p>
            <a:endParaRPr lang="en-US" sz="3600" b="1" dirty="0">
              <a:solidFill>
                <a:srgbClr val="00685E"/>
              </a:solidFill>
              <a:latin typeface="Franklin Gothic Book" charset="0"/>
              <a:ea typeface="Franklin Gothic Book" charset="0"/>
              <a:cs typeface="Franklin Gothic Book" charset="0"/>
            </a:endParaRPr>
          </a:p>
          <a:p>
            <a:r>
              <a:rPr lang="en-US" sz="3600" b="1" dirty="0">
                <a:solidFill>
                  <a:srgbClr val="00685E"/>
                </a:solidFill>
                <a:latin typeface="Franklin Gothic Book" charset="0"/>
                <a:ea typeface="Franklin Gothic Book" charset="0"/>
                <a:cs typeface="Franklin Gothic Book" charset="0"/>
              </a:rPr>
              <a:t>Thank you for your time! </a:t>
            </a:r>
          </a:p>
          <a:p>
            <a:r>
              <a:rPr lang="en-US" sz="3600" b="1" dirty="0">
                <a:solidFill>
                  <a:srgbClr val="00685E"/>
                </a:solidFill>
                <a:latin typeface="Franklin Gothic Book" charset="0"/>
                <a:ea typeface="Franklin Gothic Book" charset="0"/>
                <a:cs typeface="Franklin Gothic Book" charset="0"/>
              </a:rPr>
              <a:t>Enjoy your winter break.</a:t>
            </a:r>
          </a:p>
          <a:p>
            <a:endParaRPr lang="en-US" sz="3600" b="1" dirty="0">
              <a:solidFill>
                <a:srgbClr val="00685E"/>
              </a:solidFill>
              <a:latin typeface="Franklin Gothic Book" charset="0"/>
              <a:ea typeface="Franklin Gothic Book" charset="0"/>
              <a:cs typeface="Franklin Gothic Book" charset="0"/>
            </a:endParaRPr>
          </a:p>
          <a:p>
            <a:endParaRPr lang="en-US" sz="2000" dirty="0">
              <a:solidFill>
                <a:srgbClr val="00685E"/>
              </a:solidFill>
              <a:latin typeface="Franklin Gothic Book" charset="0"/>
              <a:ea typeface="Franklin Gothic Book" charset="0"/>
              <a:cs typeface="Franklin Gothic Book"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b="1" spc="300" dirty="0">
                <a:solidFill>
                  <a:srgbClr val="00685E"/>
                </a:solidFill>
                <a:latin typeface="Franklin Gothic Demi"/>
              </a:rPr>
              <a:t>Wrap-up</a:t>
            </a:r>
          </a:p>
        </p:txBody>
      </p:sp>
      <p:sp>
        <p:nvSpPr>
          <p:cNvPr id="11" name="Rectangle 10">
            <a:extLst>
              <a:ext uri="{FF2B5EF4-FFF2-40B4-BE49-F238E27FC236}">
                <a16:creationId xmlns:a16="http://schemas.microsoft.com/office/drawing/2014/main" id="{AD073CEA-B956-4D22-A8C1-B7FDC85B93BF}"/>
              </a:ext>
            </a:extLst>
          </p:cNvPr>
          <p:cNvSpPr/>
          <p:nvPr/>
        </p:nvSpPr>
        <p:spPr>
          <a:xfrm>
            <a:off x="126413" y="1044370"/>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8C10B041-BCE2-1548-AAC3-46667E0A5B88}"/>
              </a:ext>
            </a:extLst>
          </p:cNvPr>
          <p:cNvSpPr txBox="1"/>
          <p:nvPr/>
        </p:nvSpPr>
        <p:spPr>
          <a:xfrm>
            <a:off x="126413" y="106407"/>
            <a:ext cx="6682596"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dirty="0">
                <a:cs typeface="Calibri"/>
              </a:rPr>
              <a:t>: </a:t>
            </a:r>
            <a:endParaRPr lang="en-US" dirty="0">
              <a:cs typeface="Calibri"/>
            </a:endParaRPr>
          </a:p>
        </p:txBody>
      </p:sp>
      <p:pic>
        <p:nvPicPr>
          <p:cNvPr id="6" name="Graphic 5" descr="Snowflake outline">
            <a:extLst>
              <a:ext uri="{FF2B5EF4-FFF2-40B4-BE49-F238E27FC236}">
                <a16:creationId xmlns:a16="http://schemas.microsoft.com/office/drawing/2014/main" id="{7C1C7788-364D-D479-D99A-F84B3BB22303}"/>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86504" y="4753523"/>
            <a:ext cx="1400503" cy="1400503"/>
          </a:xfrm>
          <a:prstGeom prst="rect">
            <a:avLst/>
          </a:prstGeom>
        </p:spPr>
      </p:pic>
    </p:spTree>
    <p:extLst>
      <p:ext uri="{BB962C8B-B14F-4D97-AF65-F5344CB8AC3E}">
        <p14:creationId xmlns:p14="http://schemas.microsoft.com/office/powerpoint/2010/main" val="3196054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50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Why are we here today?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920779" y="1530502"/>
            <a:ext cx="6940960" cy="4170372"/>
          </a:xfrm>
          <a:prstGeom prst="rect">
            <a:avLst/>
          </a:prstGeom>
          <a:noFill/>
        </p:spPr>
        <p:txBody>
          <a:bodyPr wrap="square" rtlCol="0">
            <a:spAutoFit/>
          </a:bodyPr>
          <a:lstStyle/>
          <a:p>
            <a:pPr marL="0" indent="0">
              <a:buNone/>
            </a:pPr>
            <a:r>
              <a:rPr lang="en-US" sz="2800" dirty="0">
                <a:solidFill>
                  <a:srgbClr val="00685E"/>
                </a:solidFill>
                <a:latin typeface="Franklin Gothic Book" charset="0"/>
                <a:ea typeface="Franklin Gothic Book" charset="0"/>
                <a:cs typeface="Franklin Gothic Book" charset="0"/>
              </a:rPr>
              <a:t>The way we respond to a report of discrimination and sexual misconduct can mean the difference between a student dropping out of school or receiving the support they need to complete their education. It can mean the difference between a colleague leaving the College or remaining in their job.</a:t>
            </a:r>
            <a:endParaRPr lang="en-US" sz="28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39887396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43427" y="457442"/>
            <a:ext cx="7920682" cy="627579"/>
          </a:xfrm>
          <a:prstGeom prst="rect">
            <a:avLst/>
          </a:prstGeom>
        </p:spPr>
        <p:txBody>
          <a:bodyPr vert="horz" lIns="91440" tIns="45720" rIns="91440" bIns="45720" rtlCol="0" anchor="ctr">
            <a:normAutofit fontScale="900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dirty="0">
                <a:solidFill>
                  <a:srgbClr val="00685E"/>
                </a:solidFill>
                <a:latin typeface="Franklin Gothic Demi" panose="020B0703020102020204" pitchFamily="34" charset="0"/>
                <a:ea typeface="Franklin Gothic Heavy" charset="0"/>
                <a:cs typeface="Franklin Gothic Heavy" charset="0"/>
              </a:rPr>
              <a:t>Why are we here today?</a:t>
            </a:r>
            <a:endParaRPr lang="en-US" spc="600" dirty="0">
              <a:solidFill>
                <a:srgbClr val="00685E"/>
              </a:solidFill>
              <a:latin typeface="Franklin Gothic Medium" panose="020B0603020102020204" pitchFamily="34" charset="0"/>
            </a:endParaRP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920779" y="1530502"/>
            <a:ext cx="6940960" cy="4832092"/>
          </a:xfrm>
          <a:prstGeom prst="rect">
            <a:avLst/>
          </a:prstGeom>
          <a:noFill/>
        </p:spPr>
        <p:txBody>
          <a:bodyPr wrap="square" rtlCol="0">
            <a:spAutoFit/>
          </a:bodyPr>
          <a:lstStyle/>
          <a:p>
            <a:pPr algn="l">
              <a:spcBef>
                <a:spcPts val="600"/>
              </a:spcBef>
            </a:pPr>
            <a:r>
              <a:rPr lang="en-US" sz="2800" dirty="0">
                <a:solidFill>
                  <a:srgbClr val="00685E"/>
                </a:solidFill>
                <a:latin typeface="Franklin Gothic Book" charset="0"/>
                <a:ea typeface="Franklin Gothic Book" charset="0"/>
                <a:cs typeface="Franklin Gothic Book" charset="0"/>
              </a:rPr>
              <a:t>As administrators and supervisors, we have the responsibility and the opportunity to shape the landscape at Shoreline by:</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Fostering a safe, positive working and learning environment</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Serving as resources on matters related to discrimination and Title IX</a:t>
            </a:r>
          </a:p>
          <a:p>
            <a:pPr marL="457200" indent="-457200" algn="l">
              <a:spcBef>
                <a:spcPts val="600"/>
              </a:spcBef>
              <a:buFont typeface="Arial" panose="020B0604020202020204" pitchFamily="34" charset="0"/>
              <a:buChar char="•"/>
            </a:pPr>
            <a:r>
              <a:rPr lang="en-US" sz="2800" dirty="0">
                <a:solidFill>
                  <a:srgbClr val="00685E"/>
                </a:solidFill>
                <a:latin typeface="Franklin Gothic Book" charset="0"/>
                <a:ea typeface="Franklin Gothic Book" charset="0"/>
                <a:cs typeface="Franklin Gothic Book" charset="0"/>
              </a:rPr>
              <a:t>Taking appropriate action when we become aware of a problem</a:t>
            </a: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2016160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71848" y="274777"/>
            <a:ext cx="7712905" cy="764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3200" dirty="0">
                <a:solidFill>
                  <a:srgbClr val="00685E"/>
                </a:solidFill>
                <a:latin typeface="Franklin Gothic Demi" panose="020B0703020102020204" pitchFamily="34" charset="0"/>
                <a:ea typeface="Franklin Gothic Heavy" charset="0"/>
                <a:cs typeface="Franklin Gothic Heavy" charset="0"/>
              </a:rPr>
              <a:t>SCC Policy 4113 – Discrimination, Harassment &amp; Title IX Compliance</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880241" y="1425751"/>
            <a:ext cx="6940960" cy="5647700"/>
          </a:xfrm>
          <a:prstGeom prst="rect">
            <a:avLst/>
          </a:prstGeom>
          <a:noFill/>
        </p:spPr>
        <p:txBody>
          <a:bodyPr wrap="square" rtlCol="0">
            <a:spAutoFit/>
          </a:bodyPr>
          <a:lstStyle/>
          <a:p>
            <a:pPr>
              <a:spcBef>
                <a:spcPts val="600"/>
              </a:spcBef>
            </a:pPr>
            <a:r>
              <a:rPr lang="en-US" sz="2000" dirty="0">
                <a:solidFill>
                  <a:srgbClr val="00685E"/>
                </a:solidFill>
                <a:latin typeface="Franklin Gothic Book" charset="0"/>
              </a:rPr>
              <a:t>Shoreline Community College provides equal opportunity in education and employment and does not allow discrimination or harassment on the basis of </a:t>
            </a:r>
            <a:r>
              <a:rPr lang="en-US" sz="2000" b="1" dirty="0">
                <a:solidFill>
                  <a:srgbClr val="00685E"/>
                </a:solidFill>
                <a:latin typeface="Franklin Gothic Book" charset="0"/>
              </a:rPr>
              <a:t>race, color, national origin, age, perceived or actual physical or mental disability, pregnancy, genetic information, sex, sexual orientation, gender identity, marital status, creed, religion, honorably discharged veteran or military status, or use of a trained guide dog or service animal </a:t>
            </a:r>
            <a:r>
              <a:rPr lang="en-US" sz="2000" dirty="0">
                <a:solidFill>
                  <a:srgbClr val="00685E"/>
                </a:solidFill>
                <a:latin typeface="Franklin Gothic Book" charset="0"/>
              </a:rPr>
              <a:t>,as required by Title VI of the Civil Rights Act of 1964, Title IX of the Educational Amendments of 1972, Section 504 and 508 of the, Rehabilitation Act of 1973, Title VII of the Civil Rights Act of 1964, the Age Discrimination Act of1975, the Violence Against Women Reauthorization Act and Washington State’s Law Against Discrimination, Chapter 49.60 RCW and their implementing regulations. Prohibited gender based 			discrimination includes 	sexual harassment.</a:t>
            </a:r>
          </a:p>
          <a:p>
            <a:pPr marL="0" indent="0">
              <a:buNone/>
            </a:pPr>
            <a:r>
              <a:rPr lang="en-US" sz="2000" dirty="0">
                <a:solidFill>
                  <a:srgbClr val="00685E"/>
                </a:solidFill>
                <a:latin typeface="Franklin Gothic Book" charset="0"/>
                <a:ea typeface="Franklin Gothic Book" charset="0"/>
                <a:cs typeface="Franklin Gothic Book" charset="0"/>
              </a:rPr>
              <a:t>.</a:t>
            </a:r>
            <a:endParaRPr lang="en-US" sz="20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31931997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71848" y="274777"/>
            <a:ext cx="7712905" cy="764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685E"/>
                </a:solidFill>
                <a:latin typeface="Franklin Gothic Demi" panose="020B0703020102020204" pitchFamily="34" charset="0"/>
                <a:ea typeface="Franklin Gothic Heavy" charset="0"/>
                <a:cs typeface="Franklin Gothic Heavy" charset="0"/>
              </a:rPr>
              <a:t>What is discrimination?</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1043793" y="1822890"/>
            <a:ext cx="6940960" cy="3816429"/>
          </a:xfrm>
          <a:prstGeom prst="rect">
            <a:avLst/>
          </a:prstGeom>
          <a:noFill/>
        </p:spPr>
        <p:txBody>
          <a:bodyPr wrap="square" rtlCol="0">
            <a:spAutoFit/>
          </a:bodyPr>
          <a:lstStyle/>
          <a:p>
            <a:pPr>
              <a:spcBef>
                <a:spcPts val="600"/>
              </a:spcBef>
            </a:pPr>
            <a:r>
              <a:rPr lang="en-US" sz="2800" i="1" dirty="0">
                <a:solidFill>
                  <a:srgbClr val="00685E"/>
                </a:solidFill>
                <a:latin typeface="Franklin Gothic Book" charset="0"/>
              </a:rPr>
              <a:t>Shoreline Policy 4113 – Discrimination, Harassment &amp; Title IX Compliance</a:t>
            </a:r>
            <a:r>
              <a:rPr lang="en-US" sz="2800" dirty="0">
                <a:solidFill>
                  <a:srgbClr val="00685E"/>
                </a:solidFill>
                <a:latin typeface="Franklin Gothic Book" charset="0"/>
              </a:rPr>
              <a:t> defines discrimination as follows:</a:t>
            </a:r>
          </a:p>
          <a:p>
            <a:pPr>
              <a:spcBef>
                <a:spcPts val="600"/>
              </a:spcBef>
            </a:pPr>
            <a:r>
              <a:rPr lang="en-US" sz="2800" dirty="0">
                <a:solidFill>
                  <a:srgbClr val="00685E"/>
                </a:solidFill>
                <a:latin typeface="Franklin Gothic Book" charset="0"/>
              </a:rPr>
              <a:t>“Unfavorable treatment of a person based on that person’s membership or perceived membership in a protected class.”</a:t>
            </a:r>
          </a:p>
          <a:p>
            <a:pPr marL="0" indent="0">
              <a:buNone/>
            </a:pPr>
            <a:endParaRPr lang="en-US" sz="28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2046673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71848" y="274777"/>
            <a:ext cx="7712905" cy="764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685E"/>
                </a:solidFill>
                <a:latin typeface="Franklin Gothic Demi" panose="020B0703020102020204" pitchFamily="34" charset="0"/>
                <a:ea typeface="Franklin Gothic Heavy" charset="0"/>
                <a:cs typeface="Franklin Gothic Heavy" charset="0"/>
              </a:rPr>
              <a:t>What is discrimination?</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733288" y="1185287"/>
            <a:ext cx="6940960" cy="5032147"/>
          </a:xfrm>
          <a:prstGeom prst="rect">
            <a:avLst/>
          </a:prstGeom>
          <a:noFill/>
        </p:spPr>
        <p:txBody>
          <a:bodyPr wrap="square" rtlCol="0">
            <a:spAutoFit/>
          </a:bodyPr>
          <a:lstStyle/>
          <a:p>
            <a:pPr marL="0" indent="0">
              <a:buNone/>
            </a:pPr>
            <a:r>
              <a:rPr lang="en-US" sz="2800" u="sng" dirty="0">
                <a:solidFill>
                  <a:srgbClr val="00685E"/>
                </a:solidFill>
                <a:latin typeface="Franklin Gothic Book" charset="0"/>
              </a:rPr>
              <a:t>Disparate treatment</a:t>
            </a:r>
          </a:p>
          <a:p>
            <a:pPr marL="0" indent="0">
              <a:buNone/>
            </a:pPr>
            <a:r>
              <a:rPr lang="en-US" sz="2800" dirty="0">
                <a:solidFill>
                  <a:srgbClr val="00685E"/>
                </a:solidFill>
                <a:latin typeface="Franklin Gothic Book" charset="0"/>
              </a:rPr>
              <a:t>An intentional decision to treat individuals differently based on protected characteristics. </a:t>
            </a:r>
          </a:p>
          <a:p>
            <a:pPr marL="0" indent="0">
              <a:buNone/>
            </a:pPr>
            <a:endParaRPr lang="en-US" sz="2800" dirty="0">
              <a:solidFill>
                <a:srgbClr val="00685E"/>
              </a:solidFill>
              <a:latin typeface="Franklin Gothic Book" charset="0"/>
            </a:endParaRPr>
          </a:p>
          <a:p>
            <a:pPr marL="0" indent="0">
              <a:buNone/>
            </a:pPr>
            <a:endParaRPr lang="en-US" sz="800" dirty="0">
              <a:solidFill>
                <a:srgbClr val="00685E"/>
              </a:solidFill>
              <a:latin typeface="Franklin Gothic Book" charset="0"/>
            </a:endParaRPr>
          </a:p>
          <a:p>
            <a:pPr marL="0" indent="0">
              <a:buNone/>
            </a:pPr>
            <a:r>
              <a:rPr lang="en-US" sz="2800" u="sng" dirty="0">
                <a:solidFill>
                  <a:srgbClr val="00685E"/>
                </a:solidFill>
                <a:latin typeface="Franklin Gothic Book" charset="0"/>
              </a:rPr>
              <a:t>Disparate impact</a:t>
            </a:r>
          </a:p>
          <a:p>
            <a:pPr marL="0" indent="0">
              <a:buNone/>
            </a:pPr>
            <a:r>
              <a:rPr lang="en-US" sz="2800" dirty="0">
                <a:solidFill>
                  <a:srgbClr val="00685E"/>
                </a:solidFill>
                <a:latin typeface="Franklin Gothic Book" charset="0"/>
              </a:rPr>
              <a:t>A policy or practice that is apparently neutral but has a disproportionate adverse impact on members of a protected group.</a:t>
            </a:r>
          </a:p>
          <a:p>
            <a:pPr marL="0" indent="0">
              <a:buNone/>
            </a:pPr>
            <a:endParaRPr lang="en-US" sz="20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91109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cstate="screen">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C379B2BC-7B48-675F-6FA0-4B032FE2AE35}"/>
              </a:ext>
            </a:extLst>
          </p:cNvPr>
          <p:cNvSpPr txBox="1"/>
          <p:nvPr/>
        </p:nvSpPr>
        <p:spPr>
          <a:xfrm>
            <a:off x="1324536" y="3423328"/>
            <a:ext cx="5758464" cy="738664"/>
          </a:xfrm>
          <a:prstGeom prst="rect">
            <a:avLst/>
          </a:prstGeom>
          <a:noFill/>
        </p:spPr>
        <p:txBody>
          <a:bodyPr wrap="square" lIns="91440" tIns="45720" rIns="91440" bIns="45720" rtlCol="0" anchor="ctr">
            <a:spAutoFit/>
          </a:bodyPr>
          <a:lstStyle/>
          <a:p>
            <a:pPr algn="ctr"/>
            <a:endParaRPr lang="en-US" sz="1400" b="1">
              <a:latin typeface="Franklin Gothic Book" panose="020B0503020102020204" pitchFamily="34" charset="0"/>
            </a:endParaRPr>
          </a:p>
          <a:p>
            <a:endParaRPr lang="en-US" sz="1400">
              <a:latin typeface="Franklin Gothic Book" panose="020B0503020102020204" pitchFamily="34" charset="0"/>
            </a:endParaRPr>
          </a:p>
          <a:p>
            <a:endParaRPr lang="en-US" sz="1400">
              <a:latin typeface="Franklin Gothic Book" panose="020B0503020102020204" pitchFamily="34" charset="0"/>
            </a:endParaRPr>
          </a:p>
        </p:txBody>
      </p:sp>
      <p:sp>
        <p:nvSpPr>
          <p:cNvPr id="8" name="Title 3">
            <a:extLst>
              <a:ext uri="{FF2B5EF4-FFF2-40B4-BE49-F238E27FC236}">
                <a16:creationId xmlns:a16="http://schemas.microsoft.com/office/drawing/2014/main" id="{E5E1CBBB-5CE4-E576-0433-D0A369B15461}"/>
              </a:ext>
            </a:extLst>
          </p:cNvPr>
          <p:cNvSpPr txBox="1">
            <a:spLocks/>
          </p:cNvSpPr>
          <p:nvPr/>
        </p:nvSpPr>
        <p:spPr>
          <a:xfrm>
            <a:off x="271848" y="274777"/>
            <a:ext cx="7712905" cy="764390"/>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4000" dirty="0">
                <a:solidFill>
                  <a:srgbClr val="00685E"/>
                </a:solidFill>
                <a:latin typeface="Franklin Gothic Demi" panose="020B0703020102020204" pitchFamily="34" charset="0"/>
                <a:ea typeface="Franklin Gothic Heavy" charset="0"/>
                <a:cs typeface="Franklin Gothic Heavy" charset="0"/>
              </a:rPr>
              <a:t>What is harassment?</a:t>
            </a:r>
          </a:p>
        </p:txBody>
      </p:sp>
      <p:sp>
        <p:nvSpPr>
          <p:cNvPr id="11" name="Rectangle 10">
            <a:extLst>
              <a:ext uri="{FF2B5EF4-FFF2-40B4-BE49-F238E27FC236}">
                <a16:creationId xmlns:a16="http://schemas.microsoft.com/office/drawing/2014/main" id="{AD073CEA-B956-4D22-A8C1-B7FDC85B93BF}"/>
              </a:ext>
            </a:extLst>
          </p:cNvPr>
          <p:cNvSpPr/>
          <p:nvPr/>
        </p:nvSpPr>
        <p:spPr>
          <a:xfrm>
            <a:off x="271848" y="1162428"/>
            <a:ext cx="7863840" cy="45719"/>
          </a:xfrm>
          <a:prstGeom prst="rect">
            <a:avLst/>
          </a:prstGeom>
          <a:solidFill>
            <a:srgbClr val="FFB5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D0927B3D-AFDD-449D-2EED-B0EB60F81F8D}"/>
              </a:ext>
            </a:extLst>
          </p:cNvPr>
          <p:cNvSpPr txBox="1"/>
          <p:nvPr/>
        </p:nvSpPr>
        <p:spPr>
          <a:xfrm>
            <a:off x="733288" y="1208147"/>
            <a:ext cx="6940960" cy="5463034"/>
          </a:xfrm>
          <a:prstGeom prst="rect">
            <a:avLst/>
          </a:prstGeom>
          <a:noFill/>
        </p:spPr>
        <p:txBody>
          <a:bodyPr wrap="square" rtlCol="0">
            <a:spAutoFit/>
          </a:bodyPr>
          <a:lstStyle/>
          <a:p>
            <a:pPr marL="0" indent="0">
              <a:buNone/>
            </a:pPr>
            <a:r>
              <a:rPr lang="en-US" sz="2800" u="sng" dirty="0">
                <a:solidFill>
                  <a:srgbClr val="00685E"/>
                </a:solidFill>
                <a:latin typeface="Franklin Gothic Book" charset="0"/>
              </a:rPr>
              <a:t>Harassment</a:t>
            </a:r>
          </a:p>
          <a:p>
            <a:pPr marL="0" indent="0">
              <a:buNone/>
            </a:pPr>
            <a:r>
              <a:rPr lang="en-US" sz="2800" i="1" dirty="0">
                <a:solidFill>
                  <a:srgbClr val="00685E"/>
                </a:solidFill>
                <a:latin typeface="Franklin Gothic Book" charset="0"/>
              </a:rPr>
              <a:t>Shoreline Policy 4113 – Discrimination, Harassment &amp; Title IX Compliance</a:t>
            </a:r>
            <a:r>
              <a:rPr lang="en-US" sz="2800" dirty="0">
                <a:solidFill>
                  <a:srgbClr val="00685E"/>
                </a:solidFill>
                <a:latin typeface="Franklin Gothic Book" charset="0"/>
              </a:rPr>
              <a:t>  defines harassment as:</a:t>
            </a:r>
          </a:p>
          <a:p>
            <a:pPr marL="0" indent="0">
              <a:buNone/>
            </a:pPr>
            <a:endParaRPr lang="en-US" sz="800" dirty="0">
              <a:solidFill>
                <a:srgbClr val="00685E"/>
              </a:solidFill>
              <a:latin typeface="Franklin Gothic Book" charset="0"/>
            </a:endParaRPr>
          </a:p>
          <a:p>
            <a:pPr marL="0" indent="0">
              <a:buNone/>
            </a:pPr>
            <a:r>
              <a:rPr lang="en-US" sz="2800" dirty="0">
                <a:solidFill>
                  <a:srgbClr val="00685E"/>
                </a:solidFill>
                <a:latin typeface="Franklin Gothic Book" charset="0"/>
              </a:rPr>
              <a:t>“A form of discrimination consisting of physical or verbal conduct that denigrates or shows hostility toward an individual because of their membership in a protected class or their perceived membership in a protected class.”</a:t>
            </a:r>
          </a:p>
          <a:p>
            <a:pPr marL="0" indent="0">
              <a:buNone/>
            </a:pPr>
            <a:endParaRPr lang="en-US" sz="2000" dirty="0">
              <a:solidFill>
                <a:srgbClr val="00685E"/>
              </a:solidFill>
              <a:latin typeface="Franklin Gothic Book" charset="0"/>
            </a:endParaRPr>
          </a:p>
          <a:p>
            <a:pPr marL="0" indent="0" algn="l">
              <a:spcBef>
                <a:spcPts val="600"/>
              </a:spcBef>
              <a:buNone/>
            </a:pPr>
            <a:endParaRPr lang="en-US" sz="1800" dirty="0">
              <a:solidFill>
                <a:srgbClr val="00685E"/>
              </a:solidFill>
              <a:latin typeface="Franklin Gothic Book" charset="0"/>
              <a:ea typeface="Franklin Gothic Book" charset="0"/>
              <a:cs typeface="Franklin Gothic Book" charset="0"/>
            </a:endParaRPr>
          </a:p>
          <a:p>
            <a:pPr marL="342900" indent="-342900">
              <a:buFont typeface="+mj-lt"/>
              <a:buAutoNum type="arabicPeriod"/>
            </a:pPr>
            <a:endParaRPr lang="en-US" dirty="0"/>
          </a:p>
        </p:txBody>
      </p:sp>
    </p:spTree>
    <p:extLst>
      <p:ext uri="{BB962C8B-B14F-4D97-AF65-F5344CB8AC3E}">
        <p14:creationId xmlns:p14="http://schemas.microsoft.com/office/powerpoint/2010/main" val="1277935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nodePh="1">
                                  <p:stCondLst>
                                    <p:cond delay="500"/>
                                  </p:stCondLst>
                                  <p:endCondLst>
                                    <p:cond evt="begin" delay="0">
                                      <p:tn val="5"/>
                                    </p:cond>
                                  </p:end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25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1000"/>
                                        <p:tgtEl>
                                          <p:spTgt spid="8"/>
                                        </p:tgtEl>
                                      </p:cBhvr>
                                    </p:animEffect>
                                    <p:anim calcmode="lin" valueType="num">
                                      <p:cBhvr>
                                        <p:cTn id="13" dur="1000" fill="hold"/>
                                        <p:tgtEl>
                                          <p:spTgt spid="8"/>
                                        </p:tgtEl>
                                        <p:attrNameLst>
                                          <p:attrName>ppt_x</p:attrName>
                                        </p:attrNameLst>
                                      </p:cBhvr>
                                      <p:tavLst>
                                        <p:tav tm="0">
                                          <p:val>
                                            <p:strVal val="#ppt_x"/>
                                          </p:val>
                                        </p:tav>
                                        <p:tav tm="100000">
                                          <p:val>
                                            <p:strVal val="#ppt_x"/>
                                          </p:val>
                                        </p:tav>
                                      </p:tavLst>
                                    </p:anim>
                                    <p:anim calcmode="lin" valueType="num">
                                      <p:cBhvr>
                                        <p:cTn id="1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779d5a41-fd24-4728-baf2-85a0d3f2f393">
      <UserInfo>
        <DisplayName>Patricia Lovely</DisplayName>
        <AccountId>17</AccountId>
        <AccountType/>
      </UserInfo>
      <UserInfo>
        <DisplayName>Casale, Lucy</DisplayName>
        <AccountId>29</AccountId>
        <AccountType/>
      </UserInfo>
      <UserInfo>
        <DisplayName>Garnsey-Harter, Ann</DisplayName>
        <AccountId>28</AccountId>
        <AccountType/>
      </UserInfo>
      <UserInfo>
        <DisplayName>Zura, Veronica</DisplayName>
        <AccountId>15</AccountId>
        <AccountType/>
      </UserInfo>
      <UserInfo>
        <DisplayName>Corder, Pilar</DisplayName>
        <AccountId>30</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892B666D02A05940894A610EEB383010" ma:contentTypeVersion="6" ma:contentTypeDescription="Create a new document." ma:contentTypeScope="" ma:versionID="eceb3a007be1f69c04c856e499cabb77">
  <xsd:schema xmlns:xsd="http://www.w3.org/2001/XMLSchema" xmlns:xs="http://www.w3.org/2001/XMLSchema" xmlns:p="http://schemas.microsoft.com/office/2006/metadata/properties" xmlns:ns2="ddb3eafc-52f3-4033-906c-464e8c2aa2f4" xmlns:ns3="779d5a41-fd24-4728-baf2-85a0d3f2f393" targetNamespace="http://schemas.microsoft.com/office/2006/metadata/properties" ma:root="true" ma:fieldsID="013a8d37fe9c70ed7e576c161c092065" ns2:_="" ns3:_="">
    <xsd:import namespace="ddb3eafc-52f3-4033-906c-464e8c2aa2f4"/>
    <xsd:import namespace="779d5a41-fd24-4728-baf2-85a0d3f2f393"/>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db3eafc-52f3-4033-906c-464e8c2aa2f4"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79d5a41-fd24-4728-baf2-85a0d3f2f39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17D1A0C-D317-42F3-A7ED-D8F0036FCCC6}">
  <ds:schemaRefs>
    <ds:schemaRef ds:uri="http://purl.org/dc/terms/"/>
    <ds:schemaRef ds:uri="9f277df0-04fd-4cff-9a2b-c87baface330"/>
    <ds:schemaRef ds:uri="http://schemas.microsoft.com/office/2006/documentManagement/types"/>
    <ds:schemaRef ds:uri="http://schemas.microsoft.com/office/infopath/2007/PartnerControls"/>
    <ds:schemaRef ds:uri="7c98bf9f-73ba-4752-875c-92a3806e2388"/>
    <ds:schemaRef ds:uri="http://purl.org/dc/elements/1.1/"/>
    <ds:schemaRef ds:uri="http://schemas.microsoft.com/office/2006/metadata/propertie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9101449D-ED6B-401D-AD6E-4A48EE2508ED}">
  <ds:schemaRefs>
    <ds:schemaRef ds:uri="http://schemas.microsoft.com/sharepoint/v3/contenttype/forms"/>
  </ds:schemaRefs>
</ds:datastoreItem>
</file>

<file path=customXml/itemProps3.xml><?xml version="1.0" encoding="utf-8"?>
<ds:datastoreItem xmlns:ds="http://schemas.openxmlformats.org/officeDocument/2006/customXml" ds:itemID="{08C62128-EDE8-4D62-91C5-83033703BB92}"/>
</file>

<file path=docProps/app.xml><?xml version="1.0" encoding="utf-8"?>
<Properties xmlns="http://schemas.openxmlformats.org/officeDocument/2006/extended-properties" xmlns:vt="http://schemas.openxmlformats.org/officeDocument/2006/docPropsVTypes">
  <TotalTime>13352</TotalTime>
  <Words>1816</Words>
  <Application>Microsoft Office PowerPoint</Application>
  <PresentationFormat>Widescreen</PresentationFormat>
  <Paragraphs>280</Paragraphs>
  <Slides>30</Slides>
  <Notes>30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30</vt:i4>
      </vt:variant>
    </vt:vector>
  </HeadingPairs>
  <TitlesOfParts>
    <vt:vector size="38" baseType="lpstr">
      <vt:lpstr>Arial</vt:lpstr>
      <vt:lpstr>Calibri</vt:lpstr>
      <vt:lpstr>Calibri Light</vt:lpstr>
      <vt:lpstr>Franklin Gothic Book</vt:lpstr>
      <vt:lpstr>Franklin Gothic Demi</vt:lpstr>
      <vt:lpstr>Franklin Gothic Medium</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dc:title>
  <dc:creator>matt ballentine</dc:creator>
  <cp:lastModifiedBy>Patricia Lovely</cp:lastModifiedBy>
  <cp:revision>203</cp:revision>
  <dcterms:created xsi:type="dcterms:W3CDTF">2022-05-11T15:59:29Z</dcterms:created>
  <dcterms:modified xsi:type="dcterms:W3CDTF">2023-12-18T20:51:01Z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0x010100892B666D02A05940894A610EEB383010</vt:lpwstr>
  </property>
  <property fmtid="{D5CDD505-2E9C-101B-9397-08002B2CF9AE}" pid="3" name="Order">
    <vt:r8>23500</vt:r8>
  </property>
  <property fmtid="{D5CDD505-2E9C-101B-9397-08002B2CF9AE}" pid="4" name="xd_Signature">
    <vt:bool>false</vt:bool>
  </property>
  <property fmtid="{D5CDD505-2E9C-101B-9397-08002B2CF9AE}" pid="5" name="xd_ProgID">
    <vt:lpwstr/>
  </property>
  <property fmtid="{D5CDD505-2E9C-101B-9397-08002B2CF9AE}" pid="6" name="_SourceUrl">
    <vt:lpwstr/>
  </property>
  <property fmtid="{D5CDD505-2E9C-101B-9397-08002B2CF9AE}" pid="7" name="_SharedFileIndex">
    <vt:lpwstr/>
  </property>
  <property fmtid="{D5CDD505-2E9C-101B-9397-08002B2CF9AE}" pid="8" name="ComplianceAssetId">
    <vt:lpwstr/>
  </property>
  <property fmtid="{D5CDD505-2E9C-101B-9397-08002B2CF9AE}" pid="9" name="TemplateUrl">
    <vt:lpwstr/>
  </property>
  <property fmtid="{D5CDD505-2E9C-101B-9397-08002B2CF9AE}" pid="10" name="_ExtendedDescription">
    <vt:lpwstr/>
  </property>
  <property fmtid="{D5CDD505-2E9C-101B-9397-08002B2CF9AE}" pid="11" name="TriggerFlowInfo">
    <vt:lpwstr/>
  </property>
</Properties>
</file>